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315" r:id="rId3"/>
    <p:sldId id="264" r:id="rId4"/>
    <p:sldId id="317" r:id="rId5"/>
    <p:sldId id="257" r:id="rId6"/>
    <p:sldId id="263" r:id="rId7"/>
    <p:sldId id="260" r:id="rId8"/>
    <p:sldId id="340" r:id="rId9"/>
    <p:sldId id="341" r:id="rId10"/>
    <p:sldId id="316" r:id="rId11"/>
    <p:sldId id="321" r:id="rId12"/>
    <p:sldId id="299" r:id="rId13"/>
    <p:sldId id="322" r:id="rId14"/>
    <p:sldId id="338" r:id="rId15"/>
    <p:sldId id="323" r:id="rId16"/>
    <p:sldId id="339" r:id="rId17"/>
    <p:sldId id="325" r:id="rId18"/>
    <p:sldId id="301" r:id="rId19"/>
    <p:sldId id="326" r:id="rId20"/>
    <p:sldId id="305" r:id="rId21"/>
    <p:sldId id="327" r:id="rId22"/>
    <p:sldId id="314" r:id="rId23"/>
    <p:sldId id="328" r:id="rId24"/>
    <p:sldId id="309" r:id="rId25"/>
    <p:sldId id="329" r:id="rId26"/>
    <p:sldId id="280" r:id="rId27"/>
    <p:sldId id="330" r:id="rId28"/>
    <p:sldId id="302" r:id="rId29"/>
    <p:sldId id="331" r:id="rId30"/>
    <p:sldId id="308" r:id="rId31"/>
    <p:sldId id="332" r:id="rId32"/>
    <p:sldId id="286" r:id="rId33"/>
    <p:sldId id="333" r:id="rId34"/>
    <p:sldId id="288" r:id="rId35"/>
    <p:sldId id="310" r:id="rId36"/>
    <p:sldId id="334" r:id="rId37"/>
    <p:sldId id="311" r:id="rId38"/>
    <p:sldId id="335" r:id="rId39"/>
    <p:sldId id="293" r:id="rId40"/>
    <p:sldId id="336" r:id="rId41"/>
    <p:sldId id="313" r:id="rId42"/>
    <p:sldId id="337" r:id="rId43"/>
    <p:sldId id="312" r:id="rId44"/>
  </p:sldIdLst>
  <p:sldSz cx="9144000" cy="5143500" type="screen16x9"/>
  <p:notesSz cx="6858000" cy="9144000"/>
  <p:embeddedFontLst>
    <p:embeddedFont>
      <p:font typeface="맑은 고딕" pitchFamily="50" charset="-127"/>
      <p:regular r:id="rId46"/>
      <p:bold r:id="rId47"/>
    </p:embeddedFont>
    <p:embeddedFont>
      <p:font typeface="나눔스퀘어_ac ExtraBold" pitchFamily="50" charset="-127"/>
      <p:bold r:id="rId48"/>
    </p:embeddedFont>
    <p:embeddedFont>
      <p:font typeface="Segoe UI Historic" pitchFamily="34" charset="0"/>
      <p:regular r:id="rId49"/>
    </p:embeddedFont>
    <p:embeddedFont>
      <p:font typeface="나눔스퀘어_ac Bold" pitchFamily="50" charset="-127"/>
      <p:bold r:id="rId50"/>
    </p:embeddedFont>
    <p:embeddedFont>
      <p:font typeface="나눔스퀘어_ac" pitchFamily="50" charset="-127"/>
      <p:regular r:id="rId51"/>
    </p:embeddedFont>
    <p:embeddedFont>
      <p:font typeface="Tahoma" pitchFamily="34" charset="0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E1E1"/>
    <a:srgbClr val="000000"/>
    <a:srgbClr val="E6B9B8"/>
    <a:srgbClr val="7E0000"/>
    <a:srgbClr val="FFFFFF"/>
    <a:srgbClr val="DDDDDD"/>
    <a:srgbClr val="F2F2F2"/>
    <a:srgbClr val="740000"/>
    <a:srgbClr val="9E0000"/>
    <a:srgbClr val="9E372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77" autoAdjust="0"/>
    <p:restoredTop sz="96991" autoAdjust="0"/>
  </p:normalViewPr>
  <p:slideViewPr>
    <p:cSldViewPr>
      <p:cViewPr varScale="1">
        <p:scale>
          <a:sx n="139" d="100"/>
          <a:sy n="139" d="100"/>
        </p:scale>
        <p:origin x="-16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6C3CF-9D70-4EF0-9131-985EBCCD307D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6EBB-59D9-4EB0-BE96-36913F60F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93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요구사항 확인 </a:t>
            </a:r>
            <a:r>
              <a:rPr lang="en-US" altLang="ko-KR" smtClean="0"/>
              <a:t>–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요구 분석 정의서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BCBD6-CC08-41D2-8504-2982EFB79CC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개발 내용 </a:t>
            </a:r>
            <a:r>
              <a:rPr lang="en-US" altLang="ko-KR" smtClean="0"/>
              <a:t>- </a:t>
            </a:r>
            <a:r>
              <a:rPr lang="ko-KR" altLang="en-US" smtClean="0"/>
              <a:t>구성도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BCBD6-CC08-41D2-8504-2982EFB79C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개발 내용 </a:t>
            </a:r>
            <a:r>
              <a:rPr lang="en-US" altLang="ko-KR" smtClean="0"/>
              <a:t>- </a:t>
            </a:r>
            <a:r>
              <a:rPr lang="ko-KR" altLang="en-US" smtClean="0"/>
              <a:t>구성도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BCBD6-CC08-41D2-8504-2982EFB79C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개발 내용 </a:t>
            </a:r>
            <a:r>
              <a:rPr lang="en-US" altLang="ko-KR" smtClean="0"/>
              <a:t>- </a:t>
            </a:r>
            <a:r>
              <a:rPr lang="ko-KR" altLang="en-US" smtClean="0"/>
              <a:t>구성도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BCBD6-CC08-41D2-8504-2982EFB79C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d4845856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d4845856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0688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776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0811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6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78595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53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494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383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514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764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4408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025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9809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8F56-4820-43FF-9B08-5EC5AD465654}" type="datetimeFigureOut">
              <a:rPr lang="ko-KR" altLang="en-US" smtClean="0"/>
              <a:pPr/>
              <a:t>2020-10-12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E110E-8958-4705-8F09-4CD249100F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9426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85932"/>
            <a:ext cx="4929190" cy="5357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791" y="1839509"/>
            <a:ext cx="41936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mtClean="0">
                <a:latin typeface="+mj-lt"/>
                <a:ea typeface="나눔스퀘어_ac ExtraBold" pitchFamily="50" charset="-127"/>
                <a:cs typeface="Segoe UI Historic" pitchFamily="34" charset="0"/>
              </a:rPr>
              <a:t>가까운 곳의 편안한 휴식처</a:t>
            </a:r>
            <a:r>
              <a:rPr lang="en-US" altLang="ko-KR" sz="2200" b="1" smtClean="0">
                <a:latin typeface="+mj-lt"/>
                <a:ea typeface="나눔스퀘어_ac ExtraBold" pitchFamily="50" charset="-127"/>
                <a:cs typeface="Segoe UI Historic" pitchFamily="34" charset="0"/>
              </a:rPr>
              <a:t>, Near</a:t>
            </a:r>
            <a:endParaRPr lang="ko-KR" altLang="en-US" sz="2200" b="1">
              <a:latin typeface="+mj-lt"/>
              <a:ea typeface="나눔스퀘어_ac ExtraBold" pitchFamily="50" charset="-127"/>
              <a:cs typeface="Segoe UI Histor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357304"/>
            <a:ext cx="343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smtClean="0">
                <a:solidFill>
                  <a:schemeClr val="bg1"/>
                </a:solidFill>
                <a:latin typeface="+mj-ea"/>
                <a:ea typeface="+mj-ea"/>
                <a:cs typeface="Segoe UI Historic" pitchFamily="34" charset="0"/>
              </a:rPr>
              <a:t>자바 과정평가형 숙소 예약사이트</a:t>
            </a:r>
            <a:endParaRPr lang="ko-KR" altLang="en-US" b="1" spc="-150">
              <a:solidFill>
                <a:schemeClr val="bg1"/>
              </a:solidFill>
              <a:latin typeface="+mj-ea"/>
              <a:ea typeface="+mj-ea"/>
              <a:cs typeface="Segoe UI Historic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6792" y="72586"/>
            <a:ext cx="4449704" cy="5005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1470" y="4835741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j-lt"/>
                <a:ea typeface="나눔스퀘어_ac Bold" pitchFamily="50" charset="-127"/>
                <a:cs typeface="Segoe UI Historic" pitchFamily="34" charset="0"/>
              </a:rPr>
              <a:t>2020-08-24</a:t>
            </a:r>
            <a:endParaRPr lang="ko-KR" altLang="en-US" sz="1400" b="1">
              <a:solidFill>
                <a:schemeClr val="bg1"/>
              </a:solidFill>
              <a:latin typeface="+mj-lt"/>
              <a:ea typeface="나눔스퀘어_ac Bold" pitchFamily="50" charset="-127"/>
              <a:cs typeface="Segoe UI Histor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9872" y="2428874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+mj-ea"/>
                <a:ea typeface="+mj-ea"/>
                <a:cs typeface="Segoe UI Historic" pitchFamily="34" charset="0"/>
              </a:rPr>
              <a:t>김예진</a:t>
            </a:r>
            <a:endParaRPr lang="ko-KR" altLang="en-US" sz="2000" b="1">
              <a:solidFill>
                <a:schemeClr val="bg1"/>
              </a:solidFill>
              <a:latin typeface="+mj-ea"/>
              <a:ea typeface="+mj-ea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08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3"/>
          <p:cNvSpPr/>
          <p:nvPr/>
        </p:nvSpPr>
        <p:spPr>
          <a:xfrm>
            <a:off x="2272735" y="2137785"/>
            <a:ext cx="459853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페이지별 </a:t>
            </a:r>
            <a:r>
              <a:rPr lang="ko-KR" altLang="en-US" sz="2800" b="1" spc="-15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상세 설계 및 구현</a:t>
            </a:r>
          </a:p>
          <a:p>
            <a:pPr marL="0" algn="ctr" latinLnBrk="1">
              <a:lnSpc>
                <a:spcPct val="90000"/>
              </a:lnSpc>
            </a:pPr>
            <a:endParaRPr sz="2800"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17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4;p15"/>
          <p:cNvSpPr/>
          <p:nvPr/>
        </p:nvSpPr>
        <p:spPr>
          <a:xfrm>
            <a:off x="2269476" y="381737"/>
            <a:ext cx="6611988" cy="455106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+mn-ea"/>
            </a:endParaRP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0682" y="700287"/>
            <a:ext cx="1193037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메인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47175" y="381737"/>
            <a:ext cx="114005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81415" y="1632688"/>
            <a:ext cx="107157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682" y="1069748"/>
            <a:ext cx="119303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Index.jsp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5720" y="1919305"/>
            <a:ext cx="1571636" cy="21236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메인 페이지로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전체 숙소 리스트 이동</a:t>
            </a:r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이벤트 페이지로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 회원가입 페이지로 이동</a:t>
            </a:r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로그인 페이지로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고객센터로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전체 숙소 리스트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Footer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화면 사이트 정보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69138" y="517838"/>
            <a:ext cx="7307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80" smtClean="0">
                <a:latin typeface="+mn-ea"/>
              </a:rPr>
              <a:t>숙소찾기</a:t>
            </a:r>
            <a:endParaRPr lang="en-US" altLang="ko-KR" sz="1050" b="1" spc="-18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58595" y="517838"/>
            <a:ext cx="7307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80" smtClean="0">
                <a:latin typeface="+mn-ea"/>
              </a:rPr>
              <a:t>이벤트</a:t>
            </a:r>
            <a:endParaRPr lang="en-US" altLang="ko-KR" sz="1050" b="1" spc="-180" smtClean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48051" y="517838"/>
            <a:ext cx="7307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80" smtClean="0">
                <a:latin typeface="+mn-ea"/>
              </a:rPr>
              <a:t>회원가입</a:t>
            </a:r>
            <a:endParaRPr lang="en-US" altLang="ko-KR" sz="1050" b="1" spc="-180" smtClean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8121" y="857238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69743" y="517838"/>
            <a:ext cx="730723" cy="2616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80" smtClean="0">
                <a:latin typeface="+mn-ea"/>
              </a:rPr>
              <a:t>로그</a:t>
            </a:r>
            <a:r>
              <a:rPr lang="ko-KR" altLang="en-US" sz="1050" b="1" spc="-180">
                <a:latin typeface="+mn-ea"/>
              </a:rPr>
              <a:t>인</a:t>
            </a:r>
            <a:endParaRPr lang="en-US" altLang="ko-KR" sz="1050" b="1" spc="-180" smtClean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5578" y="482085"/>
            <a:ext cx="664786" cy="37030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303034" y="3253056"/>
            <a:ext cx="254487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smtClean="0">
                <a:latin typeface="+mn-ea"/>
              </a:rPr>
              <a:t>Section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64711" y="4524718"/>
            <a:ext cx="87927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50" smtClean="0">
                <a:latin typeface="+mn-ea"/>
              </a:rPr>
              <a:t>회사 소개</a:t>
            </a:r>
            <a:endParaRPr lang="en-US" altLang="ko-KR" sz="1050" b="1" spc="-150" smtClean="0"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8121" y="4407954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4;p15"/>
          <p:cNvSpPr/>
          <p:nvPr/>
        </p:nvSpPr>
        <p:spPr>
          <a:xfrm>
            <a:off x="2408121" y="941072"/>
            <a:ext cx="6334698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+mn-ea"/>
            </a:endParaRPr>
          </a:p>
        </p:txBody>
      </p:sp>
      <p:sp>
        <p:nvSpPr>
          <p:cNvPr id="27" name="Google Shape;84;p15"/>
          <p:cNvSpPr/>
          <p:nvPr/>
        </p:nvSpPr>
        <p:spPr>
          <a:xfrm>
            <a:off x="2408121" y="2427612"/>
            <a:ext cx="6334698" cy="185863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03034" y="1452884"/>
            <a:ext cx="254487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mtClean="0">
                <a:latin typeface="+mn-ea"/>
              </a:rPr>
              <a:t>메인 배너</a:t>
            </a:r>
            <a:endParaRPr lang="en-US" altLang="ko-KR" sz="1050" b="1" smtClean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31294" y="1976193"/>
            <a:ext cx="3941102" cy="261611"/>
            <a:chOff x="3572307" y="2634925"/>
            <a:chExt cx="3941102" cy="348814"/>
          </a:xfrm>
        </p:grpSpPr>
        <p:sp>
          <p:nvSpPr>
            <p:cNvPr id="32" name="TextBox 31"/>
            <p:cNvSpPr txBox="1"/>
            <p:nvPr/>
          </p:nvSpPr>
          <p:spPr>
            <a:xfrm>
              <a:off x="3572307" y="2634925"/>
              <a:ext cx="730723" cy="34881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고객센터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82686" y="2634927"/>
              <a:ext cx="730723" cy="34881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428860" y="4524718"/>
            <a:ext cx="87927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50" smtClean="0">
                <a:latin typeface="+mn-ea"/>
              </a:rPr>
              <a:t>오시는 길</a:t>
            </a:r>
            <a:endParaRPr lang="en-US" altLang="ko-KR" sz="1050" b="1" spc="-15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00562" y="4524718"/>
            <a:ext cx="99595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50" smtClean="0">
                <a:latin typeface="+mn-ea"/>
              </a:rPr>
              <a:t>제휴문</a:t>
            </a:r>
            <a:r>
              <a:rPr lang="ko-KR" altLang="en-US" sz="1050" b="1" spc="-150">
                <a:latin typeface="+mn-ea"/>
              </a:rPr>
              <a:t>의</a:t>
            </a:r>
            <a:endParaRPr lang="en-US" altLang="ko-KR" sz="1050" b="1" spc="-15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15" y="524190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1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3070" y="517838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2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08306" y="517838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3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6080" y="517838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4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03418" y="517838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5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48324" y="1952950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6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43702" y="1952950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7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52064" y="4453280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8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53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001024" y="4555496"/>
            <a:ext cx="879278" cy="2308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spc="-150" smtClean="0">
                <a:latin typeface="+mn-ea"/>
              </a:rPr>
              <a:t>관리자 로그인</a:t>
            </a:r>
            <a:endParaRPr lang="en-US" altLang="ko-KR" sz="900" b="1" spc="-15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569" y="700288"/>
            <a:ext cx="126447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메인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slide8_shape3"/>
          <p:cNvSpPr/>
          <p:nvPr/>
        </p:nvSpPr>
        <p:spPr>
          <a:xfrm>
            <a:off x="413823" y="381737"/>
            <a:ext cx="120831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69" y="1069748"/>
            <a:ext cx="126447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Index.jsp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5720" y="1653648"/>
            <a:ext cx="1500198" cy="2495893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페이지는 하단의 링크에서 로그인 확인 후 접속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(A_index.jsp)</a:t>
            </a:r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8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Footer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header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는 각 페이지마다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Include file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삽입 </a:t>
            </a:r>
            <a:endParaRPr lang="en-US" altLang="ko-KR" sz="8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Font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는 기본 나눔 스퀘어로 웹 소스 고정</a:t>
            </a:r>
            <a:endParaRPr lang="en-US" altLang="ko-KR" sz="8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후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Footer</a:t>
            </a:r>
            <a:r>
              <a:rPr lang="ko-KR" altLang="en-US" sz="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영역의 메뉴 링크가 변경되며 회원 </a:t>
            </a:r>
            <a:r>
              <a:rPr lang="ko-KR" altLang="en-US" sz="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아이디가 노출됨 </a:t>
            </a:r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페이지는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구분으로 </a:t>
            </a:r>
            <a:r>
              <a:rPr lang="en-US" altLang="ko-KR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번째 섹션 이미지를 클릭하면 숙소 목록 페이지로 이동</a:t>
            </a:r>
            <a:endParaRPr lang="en-US" altLang="ko-KR" sz="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6908" y="285734"/>
            <a:ext cx="6589934" cy="271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3000378"/>
            <a:ext cx="6589934" cy="207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8567" y="700287"/>
            <a:ext cx="126447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회원가입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0831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13823" y="1632688"/>
            <a:ext cx="11577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7" y="1069748"/>
            <a:ext cx="126447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M_Join.jsp</a:t>
            </a:r>
          </a:p>
        </p:txBody>
      </p:sp>
      <p:sp>
        <p:nvSpPr>
          <p:cNvPr id="52" name="Google Shape;84;p15"/>
          <p:cNvSpPr/>
          <p:nvPr/>
        </p:nvSpPr>
        <p:spPr>
          <a:xfrm>
            <a:off x="3599940" y="1118638"/>
            <a:ext cx="3951059" cy="287360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926" y="1933572"/>
            <a:ext cx="1642868" cy="12811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메인 페이지로 이동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50" spc="-18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정보가 저장되며 메인 페이지로 이동</a:t>
            </a:r>
            <a:endParaRPr lang="en-US" altLang="ko-KR" sz="1050" spc="-18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9"/>
          <p:cNvGrpSpPr/>
          <p:nvPr/>
        </p:nvGrpSpPr>
        <p:grpSpPr>
          <a:xfrm>
            <a:off x="4034389" y="1380832"/>
            <a:ext cx="3082169" cy="2363543"/>
            <a:chOff x="3817319" y="1963119"/>
            <a:chExt cx="3082169" cy="3151390"/>
          </a:xfrm>
        </p:grpSpPr>
        <p:sp>
          <p:nvSpPr>
            <p:cNvPr id="56" name="TextBox 55"/>
            <p:cNvSpPr txBox="1"/>
            <p:nvPr/>
          </p:nvSpPr>
          <p:spPr>
            <a:xfrm>
              <a:off x="3817319" y="1963119"/>
              <a:ext cx="910557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spc="-150" smtClean="0">
                  <a:latin typeface="맑은 고딕" pitchFamily="50" charset="-127"/>
                  <a:ea typeface="맑은 고딕" pitchFamily="50" charset="-127"/>
                </a:rPr>
                <a:t>회원가입</a:t>
              </a:r>
              <a:endParaRPr lang="en-US" altLang="ko-KR" sz="1100" b="1" spc="-15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926302" y="2501746"/>
              <a:ext cx="2685310" cy="28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Near</a:t>
              </a:r>
              <a:r>
                <a:rPr lang="ko-KR" altLang="en-US" sz="800" spc="-180" smtClean="0">
                  <a:latin typeface="맑은 고딕" pitchFamily="50" charset="-127"/>
                  <a:ea typeface="맑은 고딕" pitchFamily="50" charset="-127"/>
                </a:rPr>
                <a:t>의 회원이 되어 가까운 휴양지를 탐색해 보세요</a:t>
              </a:r>
              <a:r>
                <a:rPr lang="en-US" altLang="ko-KR" sz="800" spc="-18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spc="-18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5" name="그룹 6"/>
            <p:cNvGrpSpPr/>
            <p:nvPr/>
          </p:nvGrpSpPr>
          <p:grpSpPr>
            <a:xfrm>
              <a:off x="3991469" y="2925523"/>
              <a:ext cx="1943100" cy="266740"/>
              <a:chOff x="3461549" y="2751408"/>
              <a:chExt cx="1943100" cy="266740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3563678" y="2751408"/>
                <a:ext cx="453970" cy="26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smtClean="0">
                    <a:latin typeface="맑은 고딕" pitchFamily="50" charset="-127"/>
                    <a:ea typeface="맑은 고딕" pitchFamily="50" charset="-127"/>
                  </a:rPr>
                  <a:t>아이</a:t>
                </a:r>
                <a:r>
                  <a:rPr lang="ko-KR" altLang="en-US" sz="700">
                    <a:latin typeface="맑은 고딕" pitchFamily="50" charset="-127"/>
                    <a:ea typeface="맑은 고딕" pitchFamily="50" charset="-127"/>
                  </a:rPr>
                  <a:t>디</a:t>
                </a: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7" name="그룹 43"/>
            <p:cNvGrpSpPr/>
            <p:nvPr/>
          </p:nvGrpSpPr>
          <p:grpSpPr>
            <a:xfrm>
              <a:off x="3991469" y="3279205"/>
              <a:ext cx="1943100" cy="266740"/>
              <a:chOff x="3461549" y="2751408"/>
              <a:chExt cx="1943100" cy="26674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직사각형 49"/>
              <p:cNvSpPr/>
              <p:nvPr/>
            </p:nvSpPr>
            <p:spPr>
              <a:xfrm>
                <a:off x="3563678" y="2751408"/>
                <a:ext cx="543739" cy="26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smtClean="0">
                    <a:latin typeface="맑은 고딕" pitchFamily="50" charset="-127"/>
                    <a:ea typeface="맑은 고딕" pitchFamily="50" charset="-127"/>
                  </a:rPr>
                  <a:t>비밀번호</a:t>
                </a:r>
                <a:endParaRPr lang="ko-KR" altLang="en-US" sz="7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9" name="그룹 52"/>
            <p:cNvGrpSpPr/>
            <p:nvPr/>
          </p:nvGrpSpPr>
          <p:grpSpPr>
            <a:xfrm>
              <a:off x="3991469" y="3632886"/>
              <a:ext cx="1943100" cy="266740"/>
              <a:chOff x="3461549" y="2751407"/>
              <a:chExt cx="1943100" cy="266740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3563678" y="2751407"/>
                <a:ext cx="755335" cy="26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smtClean="0">
                    <a:latin typeface="맑은 고딕" pitchFamily="50" charset="-127"/>
                    <a:ea typeface="맑은 고딕" pitchFamily="50" charset="-127"/>
                  </a:rPr>
                  <a:t>비밀번호 확인</a:t>
                </a:r>
                <a:endParaRPr lang="ko-KR" altLang="en-US" sz="7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0" name="그룹 59"/>
            <p:cNvGrpSpPr/>
            <p:nvPr/>
          </p:nvGrpSpPr>
          <p:grpSpPr>
            <a:xfrm>
              <a:off x="3991469" y="3986569"/>
              <a:ext cx="1943100" cy="266740"/>
              <a:chOff x="3461549" y="2751408"/>
              <a:chExt cx="1943100" cy="266740"/>
            </a:xfrm>
          </p:grpSpPr>
          <p:cxnSp>
            <p:nvCxnSpPr>
              <p:cNvPr id="61" name="직선 연결선 60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3563678" y="2751408"/>
                <a:ext cx="453970" cy="26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smtClean="0">
                    <a:latin typeface="맑은 고딕" pitchFamily="50" charset="-127"/>
                    <a:ea typeface="맑은 고딕" pitchFamily="50" charset="-127"/>
                  </a:rPr>
                  <a:t>이메</a:t>
                </a:r>
                <a:r>
                  <a:rPr lang="ko-KR" altLang="en-US" sz="700">
                    <a:latin typeface="맑은 고딕" pitchFamily="50" charset="-127"/>
                    <a:ea typeface="맑은 고딕" pitchFamily="50" charset="-127"/>
                  </a:rPr>
                  <a:t>일</a:t>
                </a: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1" name="그룹 63"/>
            <p:cNvGrpSpPr/>
            <p:nvPr/>
          </p:nvGrpSpPr>
          <p:grpSpPr>
            <a:xfrm>
              <a:off x="3991469" y="4340253"/>
              <a:ext cx="1943100" cy="266740"/>
              <a:chOff x="3461549" y="2751408"/>
              <a:chExt cx="1943100" cy="26674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직사각형 65"/>
              <p:cNvSpPr/>
              <p:nvPr/>
            </p:nvSpPr>
            <p:spPr>
              <a:xfrm>
                <a:off x="3563678" y="2751408"/>
                <a:ext cx="453970" cy="26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smtClean="0">
                    <a:latin typeface="맑은 고딕" pitchFamily="50" charset="-127"/>
                    <a:ea typeface="맑은 고딕" pitchFamily="50" charset="-127"/>
                  </a:rPr>
                  <a:t>연락처</a:t>
                </a:r>
                <a:endParaRPr lang="ko-KR" altLang="en-US" sz="7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6251390" y="4827250"/>
              <a:ext cx="648098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b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SEND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396022" y="3321842"/>
            <a:ext cx="266420" cy="26161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1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1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53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90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회원가입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로그</a:t>
              </a:r>
              <a:r>
                <a:rPr lang="ko-KR" altLang="en-US" sz="1050" b="1" spc="-180">
                  <a:latin typeface="+mn-ea"/>
                </a:rPr>
                <a:t>인</a:t>
              </a:r>
              <a:endParaRPr lang="en-US" altLang="ko-KR" sz="1050" b="1" spc="-180" smtClean="0">
                <a:latin typeface="+mn-ea"/>
              </a:endParaRP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3448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8610"/>
            <a:ext cx="318409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571486"/>
            <a:ext cx="340823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7158" y="1643056"/>
            <a:ext cx="1428760" cy="1714512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회원가입 데이터가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입력되어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JoinPro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 이동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데이터는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insertMember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MemberDB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데이터 삽입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131" y="700287"/>
            <a:ext cx="140734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회원가입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slide8_shape3"/>
          <p:cNvSpPr/>
          <p:nvPr/>
        </p:nvSpPr>
        <p:spPr>
          <a:xfrm>
            <a:off x="342385" y="381737"/>
            <a:ext cx="134484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131" y="1069748"/>
            <a:ext cx="140734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M_Join.jsp</a:t>
            </a:r>
          </a:p>
        </p:txBody>
      </p:sp>
      <p:cxnSp>
        <p:nvCxnSpPr>
          <p:cNvPr id="20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4508" y="1857370"/>
            <a:ext cx="3362334" cy="173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8568" y="700287"/>
            <a:ext cx="13428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로그인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831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13823" y="1632688"/>
            <a:ext cx="128317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8" y="1069748"/>
            <a:ext cx="134280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M_Login.jsp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9714" y="2336062"/>
            <a:ext cx="184047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아이디와 패스워드를 확인해주세요</a:t>
            </a:r>
            <a:r>
              <a:rPr lang="en-US" altLang="ko-KR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54833" y="1257560"/>
            <a:ext cx="3333156" cy="2734680"/>
            <a:chOff x="3790950" y="1676745"/>
            <a:chExt cx="3760049" cy="3646240"/>
          </a:xfrm>
        </p:grpSpPr>
        <p:sp>
          <p:nvSpPr>
            <p:cNvPr id="33" name="Google Shape;84;p15"/>
            <p:cNvSpPr/>
            <p:nvPr/>
          </p:nvSpPr>
          <p:spPr>
            <a:xfrm>
              <a:off x="3790950" y="1676745"/>
              <a:ext cx="3760049" cy="36462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6721" y="2148888"/>
              <a:ext cx="910557" cy="4103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spc="-150" smtClean="0">
                  <a:latin typeface="맑은 고딕" pitchFamily="50" charset="-127"/>
                  <a:ea typeface="맑은 고딕" pitchFamily="50" charset="-127"/>
                </a:rPr>
                <a:t>로그인</a:t>
              </a:r>
              <a:endParaRPr lang="en-US" altLang="ko-KR" sz="1400" b="1" spc="-15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09627" y="3880513"/>
              <a:ext cx="1030731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spc="-180" smtClean="0">
                  <a:latin typeface="맑은 고딕" pitchFamily="50" charset="-127"/>
                  <a:ea typeface="맑은 고딕" pitchFamily="50" charset="-127"/>
                </a:rPr>
                <a:t>아직 회원이 아니신가요</a:t>
              </a:r>
              <a:r>
                <a:rPr lang="en-US" altLang="ko-KR" sz="800" spc="-18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spc="-18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" name="그룹 41"/>
            <p:cNvGrpSpPr/>
            <p:nvPr/>
          </p:nvGrpSpPr>
          <p:grpSpPr>
            <a:xfrm>
              <a:off x="4309627" y="2803514"/>
              <a:ext cx="1943100" cy="307776"/>
              <a:chOff x="3461549" y="2751408"/>
              <a:chExt cx="1943100" cy="307776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직사각형 67"/>
              <p:cNvSpPr/>
              <p:nvPr/>
            </p:nvSpPr>
            <p:spPr>
              <a:xfrm>
                <a:off x="3563678" y="2751408"/>
                <a:ext cx="530915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smtClean="0">
                    <a:latin typeface="맑은 고딕" pitchFamily="50" charset="-127"/>
                    <a:ea typeface="맑은 고딕" pitchFamily="50" charset="-127"/>
                  </a:rPr>
                  <a:t>아이</a:t>
                </a:r>
                <a:r>
                  <a:rPr lang="ko-KR" altLang="en-US" sz="900">
                    <a:latin typeface="맑은 고딕" pitchFamily="50" charset="-127"/>
                    <a:ea typeface="맑은 고딕" pitchFamily="50" charset="-127"/>
                  </a:rPr>
                  <a:t>디</a:t>
                </a: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4" name="그룹 42"/>
            <p:cNvGrpSpPr/>
            <p:nvPr/>
          </p:nvGrpSpPr>
          <p:grpSpPr>
            <a:xfrm>
              <a:off x="4309627" y="3157196"/>
              <a:ext cx="1943100" cy="307776"/>
              <a:chOff x="3461549" y="2751408"/>
              <a:chExt cx="1943100" cy="307776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3461549" y="3001463"/>
                <a:ext cx="1943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3563678" y="2751408"/>
                <a:ext cx="646331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smtClean="0">
                    <a:latin typeface="맑은 고딕" pitchFamily="50" charset="-127"/>
                    <a:ea typeface="맑은 고딕" pitchFamily="50" charset="-127"/>
                  </a:rPr>
                  <a:t>비밀번호</a:t>
                </a:r>
                <a:endParaRPr lang="ko-KR" altLang="en-US" sz="9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480599" y="2835919"/>
                <a:ext cx="102129" cy="10212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405835" y="4676560"/>
              <a:ext cx="648098" cy="32829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SEND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802137" y="3880513"/>
              <a:ext cx="787395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u="sng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Near </a:t>
              </a:r>
              <a:r>
                <a:rPr lang="ko-KR" altLang="en-US" sz="800" b="1" u="sng" spc="-18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회원 되기</a:t>
              </a:r>
              <a:endParaRPr lang="ko-KR" altLang="en-US" sz="800" b="1" u="sng" spc="-18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51523" y="1961226"/>
            <a:ext cx="1677271" cy="1700466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100" b="1" spc="-150" smtClean="0">
                <a:latin typeface="맑은 고딕" pitchFamily="50" charset="-127"/>
                <a:ea typeface="맑은 고딕" pitchFamily="50" charset="-127"/>
              </a:rPr>
              <a:t>데이</a:t>
            </a:r>
            <a:r>
              <a:rPr lang="ko-KR" altLang="en-US" sz="1100" b="1" spc="-150">
                <a:latin typeface="맑은 고딕" pitchFamily="50" charset="-127"/>
                <a:ea typeface="맑은 고딕" pitchFamily="50" charset="-127"/>
              </a:rPr>
              <a:t>터</a:t>
            </a:r>
            <a:r>
              <a:rPr lang="en-US" altLang="ko-KR" sz="1100" b="1" spc="-15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spc="-150">
                <a:latin typeface="맑은 고딕" pitchFamily="50" charset="-127"/>
                <a:ea typeface="맑은 고딕" pitchFamily="50" charset="-127"/>
              </a:rPr>
              <a:t>유효성 검사</a:t>
            </a:r>
            <a:endParaRPr lang="en-US" altLang="ko-KR" sz="1100" b="1" spc="-15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     기존 고객 데이터와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매</a:t>
            </a:r>
            <a:r>
              <a:rPr lang="ko-KR" altLang="en-US" sz="1100" spc="-150">
                <a:latin typeface="맑은 고딕" pitchFamily="50" charset="-127"/>
                <a:ea typeface="맑은 고딕" pitchFamily="50" charset="-127"/>
              </a:rPr>
              <a:t>칭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회원가입 페이지로 이동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5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로그인 정보를 저장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메인 페이지로 이동</a:t>
            </a:r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03447" y="2304099"/>
            <a:ext cx="256066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00694" y="2857502"/>
            <a:ext cx="256066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57884" y="3500444"/>
            <a:ext cx="256066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0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92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회원가입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로그</a:t>
              </a:r>
              <a:r>
                <a:rPr lang="ko-KR" altLang="en-US" sz="1050" b="1" spc="-180">
                  <a:latin typeface="+mn-ea"/>
                </a:rPr>
                <a:t>인</a:t>
              </a:r>
              <a:endParaRPr lang="en-US" altLang="ko-KR" sz="1050" b="1" spc="-180" smtClean="0">
                <a:latin typeface="+mn-ea"/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598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857238"/>
            <a:ext cx="3500462" cy="3030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857238"/>
            <a:ext cx="3364341" cy="97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5721" y="1785932"/>
            <a:ext cx="1285883" cy="228601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로그인 데이터가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입력되어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LoginPro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 이동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LoginPro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데이터 유효성 검사 진행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기존 데이터와 매칭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8568" y="700287"/>
            <a:ext cx="13428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로그인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slide8_shape3"/>
          <p:cNvSpPr/>
          <p:nvPr/>
        </p:nvSpPr>
        <p:spPr>
          <a:xfrm>
            <a:off x="413823" y="381737"/>
            <a:ext cx="12831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메인화면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8568" y="1069748"/>
            <a:ext cx="134280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M_Login.jsp</a:t>
            </a:r>
          </a:p>
        </p:txBody>
      </p:sp>
      <p:cxnSp>
        <p:nvCxnSpPr>
          <p:cNvPr id="22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2071684"/>
            <a:ext cx="3170849" cy="220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8827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전체 숙소 목록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391159" y="381737"/>
            <a:ext cx="13006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391159" y="1566049"/>
            <a:ext cx="130065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0934" y="1080305"/>
            <a:ext cx="136110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N_List.jsp</a:t>
            </a:r>
          </a:p>
        </p:txBody>
      </p:sp>
      <p:sp>
        <p:nvSpPr>
          <p:cNvPr id="51" name="Google Shape;84;p15"/>
          <p:cNvSpPr/>
          <p:nvPr/>
        </p:nvSpPr>
        <p:spPr>
          <a:xfrm>
            <a:off x="5681147" y="919577"/>
            <a:ext cx="3061671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Google Shape;84;p15"/>
          <p:cNvSpPr/>
          <p:nvPr/>
        </p:nvSpPr>
        <p:spPr>
          <a:xfrm>
            <a:off x="2408121" y="2620916"/>
            <a:ext cx="1425160" cy="97472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57366" y="3589679"/>
            <a:ext cx="1013912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pc="-15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0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Google Shape;84;p15"/>
          <p:cNvSpPr/>
          <p:nvPr/>
        </p:nvSpPr>
        <p:spPr>
          <a:xfrm>
            <a:off x="4044634" y="2620916"/>
            <a:ext cx="1425160" cy="97472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Google Shape;84;p15"/>
          <p:cNvSpPr/>
          <p:nvPr/>
        </p:nvSpPr>
        <p:spPr>
          <a:xfrm>
            <a:off x="5681147" y="2620916"/>
            <a:ext cx="1425160" cy="97472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Google Shape;84;p15"/>
          <p:cNvSpPr/>
          <p:nvPr/>
        </p:nvSpPr>
        <p:spPr>
          <a:xfrm>
            <a:off x="7317659" y="2620916"/>
            <a:ext cx="1425160" cy="97472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Google Shape;84;p15"/>
          <p:cNvSpPr/>
          <p:nvPr/>
        </p:nvSpPr>
        <p:spPr>
          <a:xfrm>
            <a:off x="2430028" y="928677"/>
            <a:ext cx="3142104" cy="142186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91646" y="1519777"/>
            <a:ext cx="150900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Best </a:t>
            </a:r>
            <a:r>
              <a:rPr lang="ko-KR" altLang="en-US" sz="1050" smtClean="0">
                <a:latin typeface="맑은 고딕" pitchFamily="50" charset="-127"/>
                <a:ea typeface="맑은 고딕" pitchFamily="50" charset="-127"/>
              </a:rPr>
              <a:t>숙소</a:t>
            </a:r>
            <a:endParaRPr lang="en-US" altLang="ko-KR" sz="10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868" y="1500180"/>
            <a:ext cx="754504" cy="253916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Best </a:t>
            </a:r>
            <a:r>
              <a:rPr lang="ko-KR" altLang="en-US" sz="1050" smtClean="0">
                <a:latin typeface="맑은 고딕" pitchFamily="50" charset="-127"/>
                <a:ea typeface="맑은 고딕" pitchFamily="50" charset="-127"/>
              </a:rPr>
              <a:t>숙소</a:t>
            </a:r>
            <a:endParaRPr lang="en-US" altLang="ko-KR" sz="10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44819" y="3719804"/>
            <a:ext cx="58989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시</a:t>
            </a:r>
            <a:endParaRPr lang="en-US" altLang="ko-KR" sz="1000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5766" y="3589679"/>
            <a:ext cx="1013912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pc="-15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0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73219" y="3719804"/>
            <a:ext cx="58989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시</a:t>
            </a:r>
            <a:endParaRPr lang="en-US" altLang="ko-KR" sz="1000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41155" y="3589679"/>
            <a:ext cx="1013912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pc="-15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0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28608" y="3719804"/>
            <a:ext cx="58989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시</a:t>
            </a:r>
            <a:endParaRPr lang="en-US" altLang="ko-KR" sz="1000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14262" y="3589679"/>
            <a:ext cx="1013912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pc="-15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0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1715" y="3719804"/>
            <a:ext cx="58989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시</a:t>
            </a:r>
            <a:endParaRPr lang="en-US" altLang="ko-KR" sz="1000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Google Shape;84;p15"/>
          <p:cNvSpPr/>
          <p:nvPr/>
        </p:nvSpPr>
        <p:spPr>
          <a:xfrm>
            <a:off x="2408121" y="4110797"/>
            <a:ext cx="1425160" cy="29715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Google Shape;84;p15"/>
          <p:cNvSpPr/>
          <p:nvPr/>
        </p:nvSpPr>
        <p:spPr>
          <a:xfrm>
            <a:off x="4044634" y="4110797"/>
            <a:ext cx="1425160" cy="29715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Google Shape;84;p15"/>
          <p:cNvSpPr/>
          <p:nvPr/>
        </p:nvSpPr>
        <p:spPr>
          <a:xfrm>
            <a:off x="5681147" y="4110797"/>
            <a:ext cx="1425160" cy="29715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Google Shape;84;p15"/>
          <p:cNvSpPr/>
          <p:nvPr/>
        </p:nvSpPr>
        <p:spPr>
          <a:xfrm>
            <a:off x="7317659" y="4110797"/>
            <a:ext cx="1425160" cy="29715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43449" y="3004405"/>
            <a:ext cx="75450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379383" y="3004405"/>
            <a:ext cx="75450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16475" y="3004405"/>
            <a:ext cx="75450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52987" y="3004405"/>
            <a:ext cx="75450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cxnSp>
        <p:nvCxnSpPr>
          <p:cNvPr id="74" name="직선 연결선 73"/>
          <p:cNvCxnSpPr/>
          <p:nvPr/>
        </p:nvCxnSpPr>
        <p:spPr>
          <a:xfrm>
            <a:off x="2408121" y="2486025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626548" y="1508234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4282" y="1928808"/>
            <a:ext cx="1654412" cy="11079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100" smtClean="0">
                <a:latin typeface="맑은 고딕" pitchFamily="50" charset="-127"/>
                <a:ea typeface="맑은 고딕" pitchFamily="50" charset="-127"/>
              </a:rPr>
              <a:t>숙소 목록페이지로 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클릭 시 해당 숙소 정보로 이동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4078" y="2657270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57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70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회원가입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로그</a:t>
              </a:r>
              <a:r>
                <a:rPr lang="ko-KR" altLang="en-US" sz="1050" b="1" spc="-180">
                  <a:latin typeface="+mn-ea"/>
                </a:rPr>
                <a:t>인</a:t>
              </a:r>
              <a:endParaRPr lang="en-US" altLang="ko-KR" sz="1050" b="1" spc="-180" smtClean="0">
                <a:latin typeface="+mn-ea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853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3622" r="1247"/>
          <a:stretch>
            <a:fillRect/>
          </a:stretch>
        </p:blipFill>
        <p:spPr bwMode="auto">
          <a:xfrm>
            <a:off x="2857488" y="285734"/>
            <a:ext cx="5572164" cy="205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001011"/>
            <a:ext cx="5572164" cy="314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285720" y="1643056"/>
            <a:ext cx="1571636" cy="2000264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화면은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구분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숙소 리스트는 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숙소 정보를 </a:t>
            </a:r>
            <a:r>
              <a:rPr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개씩 출력 </a:t>
            </a:r>
            <a:r>
              <a:rPr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(table - for 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이용</a:t>
            </a:r>
            <a:r>
              <a:rPr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Float : left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스타일을 적용하여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반응형으로 구성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8827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전체 숙소 목록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slide8_shape3"/>
          <p:cNvSpPr/>
          <p:nvPr/>
        </p:nvSpPr>
        <p:spPr>
          <a:xfrm>
            <a:off x="391159" y="381737"/>
            <a:ext cx="13006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0934" y="1080305"/>
            <a:ext cx="136110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N_List.jsp</a:t>
            </a:r>
          </a:p>
        </p:txBody>
      </p:sp>
      <p:cxnSp>
        <p:nvCxnSpPr>
          <p:cNvPr id="24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상세 정보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3493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65146" y="1632688"/>
            <a:ext cx="123493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8" y="1069748"/>
            <a:ext cx="129232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L_Info.jsp</a:t>
            </a:r>
          </a:p>
        </p:txBody>
      </p:sp>
      <p:sp>
        <p:nvSpPr>
          <p:cNvPr id="52" name="Google Shape;84;p15"/>
          <p:cNvSpPr/>
          <p:nvPr/>
        </p:nvSpPr>
        <p:spPr>
          <a:xfrm>
            <a:off x="5550405" y="1463092"/>
            <a:ext cx="3014950" cy="227405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92522" y="2496247"/>
            <a:ext cx="7307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4709" y="1991645"/>
            <a:ext cx="1642647" cy="76944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해당 숙소에 저장된 정보가  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DB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에서 로드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예약하기 페이지로 이동</a:t>
            </a:r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1223" y="3514435"/>
            <a:ext cx="795846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예약하기</a:t>
            </a:r>
            <a:endParaRPr lang="en-US" altLang="ko-KR" sz="1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73299" y="3500074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43174" y="1467875"/>
            <a:ext cx="1976306" cy="1798894"/>
            <a:chOff x="2542798" y="1957166"/>
            <a:chExt cx="1976306" cy="2398525"/>
          </a:xfrm>
        </p:grpSpPr>
        <p:sp>
          <p:nvSpPr>
            <p:cNvPr id="37" name="TextBox 36"/>
            <p:cNvSpPr txBox="1"/>
            <p:nvPr/>
          </p:nvSpPr>
          <p:spPr>
            <a:xfrm>
              <a:off x="2676883" y="2249415"/>
              <a:ext cx="955832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spc="-180" smtClean="0">
                  <a:latin typeface="맑은 고딕" pitchFamily="50" charset="-127"/>
                  <a:ea typeface="맑은 고딕" pitchFamily="50" charset="-127"/>
                </a:rPr>
                <a:t>숙소 정보</a:t>
              </a:r>
              <a:endParaRPr lang="en-US" altLang="ko-KR" sz="11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80033" y="3147180"/>
              <a:ext cx="955832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spc="-180" smtClean="0">
                  <a:latin typeface="맑은 고딕" pitchFamily="50" charset="-127"/>
                  <a:ea typeface="맑은 고딕" pitchFamily="50" charset="-127"/>
                </a:rPr>
                <a:t>수용 인원</a:t>
              </a:r>
              <a:endParaRPr lang="en-US" altLang="ko-KR" sz="11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42798" y="2851131"/>
              <a:ext cx="955832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spc="-180" smtClean="0">
                  <a:latin typeface="맑은 고딕" pitchFamily="50" charset="-127"/>
                  <a:ea typeface="맑은 고딕" pitchFamily="50" charset="-127"/>
                </a:rPr>
                <a:t>주소</a:t>
              </a:r>
              <a:endParaRPr lang="en-US" altLang="ko-KR" sz="11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52323" y="4006878"/>
              <a:ext cx="955832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spc="-180" smtClean="0">
                  <a:latin typeface="맑은 고딕" pitchFamily="50" charset="-127"/>
                  <a:ea typeface="맑은 고딕" pitchFamily="50" charset="-127"/>
                </a:rPr>
                <a:t>금액</a:t>
              </a:r>
              <a:endParaRPr lang="en-US" altLang="ko-KR" sz="11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76883" y="1979365"/>
              <a:ext cx="10139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spc="-15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200" b="1" spc="-15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26689" y="2857495"/>
              <a:ext cx="1190665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spc="-150" smtClean="0">
                  <a:latin typeface="맑은 고딕" pitchFamily="50" charset="-127"/>
                  <a:ea typeface="맑은 고딕" pitchFamily="50" charset="-127"/>
                </a:rPr>
                <a:t>OO</a:t>
              </a:r>
              <a:r>
                <a:rPr lang="ko-KR" altLang="en-US" sz="1100" spc="-15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r>
                <a:rPr lang="en-US" altLang="ko-KR" sz="1100" spc="-150" smtClean="0">
                  <a:latin typeface="맑은 고딕" pitchFamily="50" charset="-127"/>
                  <a:ea typeface="맑은 고딕" pitchFamily="50" charset="-127"/>
                </a:rPr>
                <a:t>OO</a:t>
              </a:r>
              <a:r>
                <a:rPr lang="ko-KR" altLang="en-US" sz="1100" spc="-150" smtClean="0">
                  <a:latin typeface="맑은 고딕" pitchFamily="50" charset="-127"/>
                  <a:ea typeface="맑은 고딕" pitchFamily="50" charset="-127"/>
                </a:rPr>
                <a:t>동</a:t>
              </a:r>
              <a:endParaRPr lang="en-US" altLang="ko-KR" sz="1100" spc="-15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72113" y="1957166"/>
              <a:ext cx="303288" cy="451405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altLang="ko-KR" sz="1600" b="1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ea"/>
                  <a:ea typeface="+mj-ea"/>
                </a:rPr>
                <a:t>1</a:t>
              </a:r>
              <a:endParaRPr lang="ko-KR" altLang="en-US" sz="16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63272" y="4006876"/>
              <a:ext cx="955832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spc="-180" smtClean="0">
                  <a:latin typeface="맑은 고딕" pitchFamily="50" charset="-127"/>
                  <a:ea typeface="맑은 고딕" pitchFamily="50" charset="-127"/>
                </a:rPr>
                <a:t>1,111,111</a:t>
              </a:r>
              <a:r>
                <a:rPr lang="ko-KR" altLang="en-US" sz="1100" spc="-180" smtClean="0">
                  <a:latin typeface="맑은 고딕" pitchFamily="50" charset="-127"/>
                  <a:ea typeface="맑은 고딕" pitchFamily="50" charset="-127"/>
                </a:rPr>
                <a:t>원</a:t>
              </a:r>
              <a:endParaRPr lang="en-US" altLang="ko-KR" sz="11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3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  <p:cxnSp>
        <p:nvCxnSpPr>
          <p:cNvPr id="68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01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lide2_shape4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8_shape3"/>
          <p:cNvSpPr/>
          <p:nvPr/>
        </p:nvSpPr>
        <p:spPr>
          <a:xfrm>
            <a:off x="189493" y="411512"/>
            <a:ext cx="232683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sz="2400" b="1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Content</a:t>
            </a:r>
            <a:endParaRPr sz="2800"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slide8_shape4"/>
          <p:cNvSpPr/>
          <p:nvPr/>
        </p:nvSpPr>
        <p:spPr>
          <a:xfrm>
            <a:off x="272072" y="1113588"/>
            <a:ext cx="6518528" cy="216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개요</a:t>
            </a:r>
            <a:endParaRPr lang="en-US" altLang="ko-KR" sz="1600" b="1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kern="1200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개발일정</a:t>
            </a:r>
            <a:endParaRPr lang="en-US" altLang="ko-KR" sz="1600" b="1" kern="1200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프로그램 구성</a:t>
            </a:r>
            <a:endParaRPr lang="en-US" altLang="ko-KR" sz="1600" b="1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kern="1200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메뉴 구성</a:t>
            </a:r>
            <a:endParaRPr lang="en-US" altLang="ko-KR" sz="1600" b="1" kern="1200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kern="1200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프로젝트 구조</a:t>
            </a:r>
            <a:endParaRPr lang="en-US" altLang="ko-KR" sz="1600" b="1" kern="1200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요구분석 정의서</a:t>
            </a:r>
            <a:endParaRPr lang="en-US" altLang="ko-KR" sz="1600" b="1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latinLnBrk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페이지별 상세 설계 및 구현</a:t>
            </a:r>
            <a:endParaRPr lang="en-US" altLang="ko-KR" sz="1600" b="1" spc="-15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06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428610"/>
            <a:ext cx="5072093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357158" y="1643056"/>
            <a:ext cx="1428760" cy="228601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DAO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getOneNear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해당 숙소의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호출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섹션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(info_right)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정보 섹션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(info_left)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구분하여</a:t>
            </a:r>
            <a:r>
              <a:rPr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레이아웃 구성 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예약하기를 누르면 숙소 정보와 함께 예약 페이지로 이동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9158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상세 정보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slide8_shape3"/>
          <p:cNvSpPr/>
          <p:nvPr/>
        </p:nvSpPr>
        <p:spPr>
          <a:xfrm>
            <a:off x="413823" y="381737"/>
            <a:ext cx="123493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568" y="1069748"/>
            <a:ext cx="129232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L_Info.jsp</a:t>
            </a:r>
          </a:p>
        </p:txBody>
      </p:sp>
      <p:cxnSp>
        <p:nvCxnSpPr>
          <p:cNvPr id="29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3571882"/>
            <a:ext cx="4071966" cy="68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429138"/>
            <a:ext cx="5235585" cy="13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예약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3493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28596" y="1632688"/>
            <a:ext cx="122793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8" y="1069748"/>
            <a:ext cx="129232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L_Reserve.jsp</a:t>
            </a:r>
          </a:p>
        </p:txBody>
      </p:sp>
      <p:grpSp>
        <p:nvGrpSpPr>
          <p:cNvPr id="2" name="그룹 2"/>
          <p:cNvGrpSpPr/>
          <p:nvPr/>
        </p:nvGrpSpPr>
        <p:grpSpPr>
          <a:xfrm>
            <a:off x="2752939" y="1311144"/>
            <a:ext cx="2597213" cy="1958973"/>
            <a:chOff x="5976248" y="1882983"/>
            <a:chExt cx="2597213" cy="2611964"/>
          </a:xfrm>
        </p:grpSpPr>
        <p:sp>
          <p:nvSpPr>
            <p:cNvPr id="28" name="Google Shape;84;p15"/>
            <p:cNvSpPr/>
            <p:nvPr/>
          </p:nvSpPr>
          <p:spPr>
            <a:xfrm>
              <a:off x="5976248" y="1882983"/>
              <a:ext cx="2597213" cy="261196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60115" y="3050466"/>
              <a:ext cx="62947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smtClean="0">
                  <a:latin typeface="맑은 고딕" pitchFamily="50" charset="-127"/>
                  <a:ea typeface="맑은 고딕" pitchFamily="50" charset="-127"/>
                </a:rPr>
                <a:t>img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07408" y="3313929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23111" y="3313927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주소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31708" y="3647749"/>
            <a:ext cx="245128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숙소 정보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83818" y="1323665"/>
            <a:ext cx="245128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떠나고 싶은 날짜가 언제인가요</a:t>
            </a:r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0676" y="3067330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금액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83818" y="1869361"/>
            <a:ext cx="245128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얼마</a:t>
            </a:r>
            <a:r>
              <a:rPr lang="ko-KR" altLang="en-US" sz="1050" spc="-180">
                <a:latin typeface="맑은 고딕" pitchFamily="50" charset="-127"/>
                <a:ea typeface="맑은 고딕" pitchFamily="50" charset="-127"/>
              </a:rPr>
              <a:t>간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 묵을 예정인가요</a:t>
            </a:r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83818" y="2431336"/>
            <a:ext cx="245128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함께 떠나는 인원은 몇 명인가요</a:t>
            </a:r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2287" y="1857370"/>
            <a:ext cx="1605069" cy="122341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endParaRPr lang="en-US" altLang="ko-KR" sz="1050" spc="-15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spc="-18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옵션 입력 정보에 따라 금액이 자동으로 출력</a:t>
            </a:r>
            <a:endParaRPr lang="en-US" altLang="ko-KR" sz="1050" spc="-18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50" spc="-150" smtClean="0">
                <a:latin typeface="맑은 고딕" pitchFamily="50" charset="-127"/>
                <a:ea typeface="맑은 고딕" pitchFamily="50" charset="-127"/>
              </a:rPr>
              <a:t>예약 확인 페이지로 이동 </a:t>
            </a:r>
            <a:endParaRPr lang="en-US" altLang="ko-KR" sz="1050" spc="-15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Google Shape;84;p15"/>
          <p:cNvSpPr/>
          <p:nvPr/>
        </p:nvSpPr>
        <p:spPr>
          <a:xfrm>
            <a:off x="6385567" y="1600545"/>
            <a:ext cx="1447780" cy="18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Google Shape;84;p15"/>
          <p:cNvSpPr/>
          <p:nvPr/>
        </p:nvSpPr>
        <p:spPr>
          <a:xfrm>
            <a:off x="6385567" y="2137062"/>
            <a:ext cx="1447780" cy="18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Google Shape;84;p15"/>
          <p:cNvSpPr/>
          <p:nvPr/>
        </p:nvSpPr>
        <p:spPr>
          <a:xfrm>
            <a:off x="6385567" y="2695943"/>
            <a:ext cx="1447780" cy="18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36508" y="3067330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1,111,111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원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01362" y="3637281"/>
            <a:ext cx="795846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SEND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23515" y="3050528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75524" y="3619969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3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4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187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85800"/>
            <a:ext cx="420264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14282" y="1714494"/>
            <a:ext cx="1643074" cy="2317860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숙소 리스트에서 클릭한 정보가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호출되며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ReserveList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삽입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Java Script</a:t>
            </a: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숙박기간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금액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 total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금액이 자동 노출되며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저장</a:t>
            </a: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날짜 데이터를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date()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에서출력하여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저장 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 date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Min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으로이전 날짜 제한을 두었다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[Want]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숙소 리스트로 이동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429006"/>
            <a:ext cx="41603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929072"/>
            <a:ext cx="4572007" cy="31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4357700"/>
            <a:ext cx="6113473" cy="44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/>
          <a:srcRect l="59593" t="11108" r="8430" b="13349"/>
          <a:stretch>
            <a:fillRect/>
          </a:stretch>
        </p:blipFill>
        <p:spPr bwMode="auto">
          <a:xfrm>
            <a:off x="6643702" y="785800"/>
            <a:ext cx="189408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309158" y="700287"/>
            <a:ext cx="140532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예약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3493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8568" y="1069748"/>
            <a:ext cx="129232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L_Reserve.jsp</a:t>
            </a:r>
          </a:p>
        </p:txBody>
      </p:sp>
      <p:cxnSp>
        <p:nvCxnSpPr>
          <p:cNvPr id="33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4546" y="285734"/>
            <a:ext cx="2857520" cy="9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87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714612" y="2150267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ko-KR" altLang="en-US" sz="1050" spc="-180">
                <a:latin typeface="맑은 고딕" pitchFamily="50" charset="-127"/>
                <a:ea typeface="맑은 고딕" pitchFamily="50" charset="-127"/>
              </a:rPr>
              <a:t>약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 날짜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90423" y="1654600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주소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24508" y="1370223"/>
            <a:ext cx="101391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50" smtClean="0">
                <a:latin typeface="맑은 고딕" pitchFamily="50" charset="-127"/>
                <a:ea typeface="맑은 고딕" pitchFamily="50" charset="-127"/>
              </a:rPr>
              <a:t>숙소 이름</a:t>
            </a:r>
            <a:endParaRPr lang="en-US" altLang="ko-KR" sz="11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74317" y="1643056"/>
            <a:ext cx="119066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OO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동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48430" y="3276679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47676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예약 확</a:t>
            </a:r>
            <a:r>
              <a:rPr lang="ko-KR" altLang="en-US" sz="1200" spc="-180">
                <a:latin typeface="맑은 고딕" pitchFamily="50" charset="-127"/>
                <a:ea typeface="맑은 고딕" pitchFamily="50" charset="-127"/>
              </a:rPr>
              <a:t>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9770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13823" y="1632688"/>
            <a:ext cx="1229219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8" y="1069748"/>
            <a:ext cx="135802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L_Result.jsp</a:t>
            </a:r>
          </a:p>
        </p:txBody>
      </p:sp>
      <p:sp>
        <p:nvSpPr>
          <p:cNvPr id="32" name="Google Shape;84;p15"/>
          <p:cNvSpPr/>
          <p:nvPr/>
        </p:nvSpPr>
        <p:spPr>
          <a:xfrm>
            <a:off x="5497654" y="1344388"/>
            <a:ext cx="3014950" cy="227405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39771" y="2279889"/>
            <a:ext cx="7307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img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28256" y="2143122"/>
            <a:ext cx="167016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(@@/@@~@@/@@)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7158" y="2071684"/>
            <a:ext cx="1391522" cy="86177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spc="-180" smtClean="0">
                <a:latin typeface="맑은 고딕" pitchFamily="50" charset="-127"/>
                <a:ea typeface="맑은 고딕" pitchFamily="50" charset="-127"/>
              </a:rPr>
              <a:t>1.   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숙소 정보 페이지로 이동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해당 예약 정보 취소</a:t>
            </a:r>
            <a:r>
              <a:rPr lang="en-US" altLang="ko-KR" sz="1000" spc="-18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000" spc="-18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메인 페이지로 이동 </a:t>
            </a:r>
            <a:endParaRPr lang="en-US" altLang="ko-KR" sz="1000" spc="-18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07233" y="3747130"/>
            <a:ext cx="795846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예약 취소</a:t>
            </a:r>
            <a:endParaRPr lang="en-US" altLang="ko-KR" sz="1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857620" y="3286130"/>
            <a:ext cx="7688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u="sng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자세한 숙소 정보</a:t>
            </a:r>
            <a:endParaRPr lang="ko-KR" altLang="en-US" sz="800" b="1" u="sng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14612" y="2406423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ko-KR" altLang="en-US" sz="1050" spc="-180">
                <a:latin typeface="맑은 고딕" pitchFamily="50" charset="-127"/>
                <a:ea typeface="맑은 고딕" pitchFamily="50" charset="-127"/>
              </a:rPr>
              <a:t>약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 기간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67235" y="2392155"/>
            <a:ext cx="79219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%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일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88028" y="3732843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0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14612" y="2667330"/>
            <a:ext cx="95583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ko-KR" altLang="en-US" sz="1050" spc="-180">
                <a:latin typeface="맑은 고딕" pitchFamily="50" charset="-127"/>
                <a:ea typeface="맑은 고딕" pitchFamily="50" charset="-127"/>
              </a:rPr>
              <a:t>약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 인원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67235" y="2653062"/>
            <a:ext cx="79219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%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48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705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28610"/>
            <a:ext cx="580557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85734"/>
            <a:ext cx="3392438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9315" y="1579086"/>
            <a:ext cx="1538041" cy="1849920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예약화면에서 입력한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NearReserve DB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호출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자세한 숙소 정보 클릭 시 예약한 숙소 정보로 이동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취소하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해당 예약 취소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페이지로 이동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158" y="700287"/>
            <a:ext cx="147676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숙소 예약 확</a:t>
            </a:r>
            <a:r>
              <a:rPr lang="ko-KR" altLang="en-US" sz="1200" spc="-180">
                <a:latin typeface="맑은 고딕" pitchFamily="50" charset="-127"/>
                <a:ea typeface="맑은 고딕" pitchFamily="50" charset="-127"/>
              </a:rPr>
              <a:t>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slide8_shape3"/>
          <p:cNvSpPr/>
          <p:nvPr/>
        </p:nvSpPr>
        <p:spPr>
          <a:xfrm>
            <a:off x="413823" y="381737"/>
            <a:ext cx="129770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숙소 찾기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8568" y="1069748"/>
            <a:ext cx="135802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L_Result.jsp</a:t>
            </a:r>
          </a:p>
        </p:txBody>
      </p:sp>
      <p:cxnSp>
        <p:nvCxnSpPr>
          <p:cNvPr id="23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4158326"/>
            <a:ext cx="2500330" cy="62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658260"/>
            <a:ext cx="5880109" cy="31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33388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2" y="381737"/>
            <a:ext cx="117215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이벤트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13822" y="1632688"/>
            <a:ext cx="117215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568" y="1069748"/>
            <a:ext cx="1226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N_Event.jsp</a:t>
            </a:r>
          </a:p>
        </p:txBody>
      </p:sp>
      <p:sp>
        <p:nvSpPr>
          <p:cNvPr id="51" name="Google Shape;84;p15"/>
          <p:cNvSpPr/>
          <p:nvPr/>
        </p:nvSpPr>
        <p:spPr>
          <a:xfrm>
            <a:off x="2408121" y="1060043"/>
            <a:ext cx="6292342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30190" y="1660243"/>
            <a:ext cx="11043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이벤트 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Google Shape;84;p15"/>
          <p:cNvSpPr/>
          <p:nvPr/>
        </p:nvSpPr>
        <p:spPr>
          <a:xfrm>
            <a:off x="2408121" y="2708079"/>
            <a:ext cx="1921508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6722" y="3308280"/>
            <a:ext cx="11043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이벤트 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Google Shape;84;p15"/>
          <p:cNvSpPr/>
          <p:nvPr/>
        </p:nvSpPr>
        <p:spPr>
          <a:xfrm>
            <a:off x="4614716" y="2708079"/>
            <a:ext cx="1921508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30190" y="3308280"/>
            <a:ext cx="11043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이벤트 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84;p15"/>
          <p:cNvSpPr/>
          <p:nvPr/>
        </p:nvSpPr>
        <p:spPr>
          <a:xfrm>
            <a:off x="6804248" y="2708079"/>
            <a:ext cx="1921508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12849" y="3308280"/>
            <a:ext cx="110430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이벤트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214346" y="2071684"/>
            <a:ext cx="2000264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lvl="1"/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각 배너의 숙소로 링크 이동</a:t>
            </a:r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42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666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85720" y="1714494"/>
            <a:ext cx="1857388" cy="1285884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 1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분할 배너 구성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 2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메인 배너 구성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분할 배너는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float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Position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relative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설정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568"/>
          <a:stretch>
            <a:fillRect/>
          </a:stretch>
        </p:blipFill>
        <p:spPr bwMode="auto">
          <a:xfrm>
            <a:off x="2857488" y="285734"/>
            <a:ext cx="5072098" cy="223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54" y="2538878"/>
            <a:ext cx="5072098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9158" y="700287"/>
            <a:ext cx="133388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slide8_shape3"/>
          <p:cNvSpPr/>
          <p:nvPr/>
        </p:nvSpPr>
        <p:spPr>
          <a:xfrm>
            <a:off x="413822" y="381737"/>
            <a:ext cx="117215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이벤트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568" y="1069748"/>
            <a:ext cx="1226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N_Event.jsp</a:t>
            </a:r>
          </a:p>
        </p:txBody>
      </p:sp>
      <p:cxnSp>
        <p:nvCxnSpPr>
          <p:cNvPr id="19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474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844" y="700287"/>
            <a:ext cx="17264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자주 묻는 질문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249537" y="381737"/>
            <a:ext cx="151708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고객센터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357159" y="1632688"/>
            <a:ext cx="135732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4282" y="1069749"/>
            <a:ext cx="158759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N_Helpdesk.jsp</a:t>
            </a:r>
          </a:p>
        </p:txBody>
      </p:sp>
      <p:sp>
        <p:nvSpPr>
          <p:cNvPr id="52" name="Google Shape;84;p15"/>
          <p:cNvSpPr/>
          <p:nvPr/>
        </p:nvSpPr>
        <p:spPr>
          <a:xfrm>
            <a:off x="2269476" y="3172858"/>
            <a:ext cx="6611988" cy="111339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47335" y="3537669"/>
            <a:ext cx="2656277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더 자세히 문의할 사항이 있으신가요</a:t>
            </a:r>
            <a:r>
              <a:rPr lang="en-US" altLang="ko-KR" sz="1000" spc="-15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08121" y="1500180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8599" y="1071552"/>
            <a:ext cx="159374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spc="-180" smtClean="0">
                <a:latin typeface="맑은 고딕" pitchFamily="50" charset="-127"/>
                <a:ea typeface="맑은 고딕" pitchFamily="50" charset="-127"/>
              </a:rPr>
              <a:t>자주 묻는 질문</a:t>
            </a:r>
            <a:endParaRPr lang="en-US" altLang="ko-KR" sz="1400" b="1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282" y="1980718"/>
            <a:ext cx="1631714" cy="6001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1:1</a:t>
            </a:r>
            <a:r>
              <a:rPr lang="en-US" altLang="ko-KR" sz="11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문의 글쓰기 페이지로 이동</a:t>
            </a:r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09553" y="1855782"/>
            <a:ext cx="159374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자주 묻는 질문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Google Shape;84;p15"/>
          <p:cNvSpPr/>
          <p:nvPr/>
        </p:nvSpPr>
        <p:spPr>
          <a:xfrm>
            <a:off x="3043788" y="1857370"/>
            <a:ext cx="5063364" cy="28575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Google Shape;84;p15"/>
          <p:cNvSpPr/>
          <p:nvPr/>
        </p:nvSpPr>
        <p:spPr>
          <a:xfrm>
            <a:off x="3043788" y="2143122"/>
            <a:ext cx="5063364" cy="3616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8926" y="2214560"/>
            <a:ext cx="159374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질문 답변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Google Shape;84;p15"/>
          <p:cNvSpPr/>
          <p:nvPr/>
        </p:nvSpPr>
        <p:spPr>
          <a:xfrm>
            <a:off x="3662127" y="3400297"/>
            <a:ext cx="3826686" cy="65851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77547" y="3756163"/>
            <a:ext cx="795846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문의</a:t>
            </a:r>
            <a:endParaRPr lang="en-US" altLang="ko-KR" sz="1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93795" y="3738851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7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  <p:cxnSp>
        <p:nvCxnSpPr>
          <p:cNvPr id="69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791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150" t="13235" r="14633"/>
          <a:stretch>
            <a:fillRect/>
          </a:stretch>
        </p:blipFill>
        <p:spPr bwMode="auto">
          <a:xfrm>
            <a:off x="2214546" y="357172"/>
            <a:ext cx="542928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b="16690"/>
          <a:stretch>
            <a:fillRect/>
          </a:stretch>
        </p:blipFill>
        <p:spPr bwMode="auto">
          <a:xfrm>
            <a:off x="2571736" y="3786196"/>
            <a:ext cx="4143404" cy="115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14282" y="1571618"/>
            <a:ext cx="1500198" cy="1714512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자주 묻는 질문은 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간결한 레이아웃 구성을 위해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태그를 이용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[1:1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helpform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700287"/>
            <a:ext cx="17264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자주 묻는 질문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slide8_shape3"/>
          <p:cNvSpPr/>
          <p:nvPr/>
        </p:nvSpPr>
        <p:spPr>
          <a:xfrm>
            <a:off x="249537" y="381737"/>
            <a:ext cx="151708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고객센터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282" y="1069749"/>
            <a:ext cx="158759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N_Helpdesk.jsp</a:t>
            </a:r>
          </a:p>
        </p:txBody>
      </p:sp>
      <p:cxnSp>
        <p:nvCxnSpPr>
          <p:cNvPr id="19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80850" y="2017515"/>
            <a:ext cx="1696274" cy="19543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</a:p>
          <a:p>
            <a:endParaRPr lang="en-US" altLang="ko-KR" sz="11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lang="en-US" altLang="ko-KR" sz="11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100" spc="-15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메인 페이지로 이동</a:t>
            </a:r>
            <a:endParaRPr lang="en-US" altLang="ko-KR" sz="1100" spc="-15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47676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문의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413823" y="381737"/>
            <a:ext cx="129770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고객센터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357158" y="1632688"/>
            <a:ext cx="129770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3861" y="1069748"/>
            <a:ext cx="141739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N_HelpForm.jsp</a:t>
            </a:r>
          </a:p>
        </p:txBody>
      </p:sp>
      <p:sp>
        <p:nvSpPr>
          <p:cNvPr id="42" name="Google Shape;84;p15"/>
          <p:cNvSpPr/>
          <p:nvPr/>
        </p:nvSpPr>
        <p:spPr>
          <a:xfrm>
            <a:off x="3838325" y="1257560"/>
            <a:ext cx="3519757" cy="27346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60255" y="1554517"/>
            <a:ext cx="116445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pc="-15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문의하</a:t>
            </a:r>
            <a:r>
              <a:rPr lang="ko-KR" altLang="en-US" sz="1200" b="1" spc="-150">
                <a:latin typeface="맑은 고딕" pitchFamily="50" charset="-127"/>
                <a:ea typeface="맑은 고딕" pitchFamily="50" charset="-127"/>
              </a:rPr>
              <a:t>기</a:t>
            </a:r>
            <a:endParaRPr lang="en-US" altLang="ko-KR" sz="12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58"/>
          <p:cNvGrpSpPr/>
          <p:nvPr/>
        </p:nvGrpSpPr>
        <p:grpSpPr>
          <a:xfrm>
            <a:off x="4214123" y="1843589"/>
            <a:ext cx="1943100" cy="230832"/>
            <a:chOff x="3461549" y="2751411"/>
            <a:chExt cx="1943100" cy="307776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3563678" y="2751411"/>
              <a:ext cx="415498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제목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541217" y="3628203"/>
            <a:ext cx="648098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SEND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212912" y="3615500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2" name="Google Shape;84;p15"/>
          <p:cNvSpPr/>
          <p:nvPr/>
        </p:nvSpPr>
        <p:spPr>
          <a:xfrm>
            <a:off x="4197246" y="2322031"/>
            <a:ext cx="2015666" cy="117653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55746" y="21268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내용</a:t>
            </a:r>
            <a:endParaRPr lang="ko-KR" altLang="en-US" sz="9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7158" y="2283995"/>
            <a:ext cx="1429159" cy="9002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문의 해주셔서 감사합니다</a:t>
            </a:r>
            <a:r>
              <a:rPr lang="en-US" altLang="ko-KR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해당 내용의 답변은 기입하신 이메일로 </a:t>
            </a:r>
            <a:r>
              <a:rPr lang="en-US" altLang="ko-KR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1~2</a:t>
            </a:r>
            <a:r>
              <a:rPr lang="ko-KR" altLang="en-US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일 내에  전송됩니다</a:t>
            </a:r>
            <a:r>
              <a:rPr lang="en-US" altLang="ko-KR" sz="105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..</a:t>
            </a:r>
          </a:p>
        </p:txBody>
      </p:sp>
      <p:cxnSp>
        <p:nvCxnSpPr>
          <p:cNvPr id="41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44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91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lide2_shape4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8_shape3"/>
          <p:cNvSpPr/>
          <p:nvPr/>
        </p:nvSpPr>
        <p:spPr>
          <a:xfrm>
            <a:off x="189493" y="357172"/>
            <a:ext cx="232683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b="1" kern="1200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개발 일정</a:t>
            </a:r>
            <a:endParaRPr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slide8_shape3"/>
          <p:cNvSpPr/>
          <p:nvPr/>
        </p:nvSpPr>
        <p:spPr>
          <a:xfrm>
            <a:off x="214282" y="2289832"/>
            <a:ext cx="232683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b="1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프로그램 구성</a:t>
            </a:r>
            <a:endParaRPr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562013" y="1000114"/>
            <a:ext cx="1428760" cy="654848"/>
            <a:chOff x="3031" y="0"/>
            <a:chExt cx="1378565" cy="225651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31" y="0"/>
              <a:ext cx="1378565" cy="2256515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모서리가 둥근 직사각형 4"/>
            <p:cNvSpPr/>
            <p:nvPr/>
          </p:nvSpPr>
          <p:spPr>
            <a:xfrm>
              <a:off x="3031" y="0"/>
              <a:ext cx="1378565" cy="543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76200" numCol="1" spcCol="1270" anchor="t" anchorCtr="0">
              <a:noAutofit/>
            </a:bodyPr>
            <a:lstStyle/>
            <a:p>
              <a:pPr lvl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smtClean="0">
                  <a:latin typeface="나눔스퀘어_ac Bold" pitchFamily="50" charset="-127"/>
                  <a:ea typeface="나눔스퀘어_ac Bold" pitchFamily="50" charset="-127"/>
                </a:rPr>
                <a:t>7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월 </a:t>
              </a:r>
              <a:r>
                <a:rPr lang="en-US" altLang="ko-KR" sz="1400" kern="1200" smtClean="0">
                  <a:latin typeface="나눔스퀘어_ac Bold" pitchFamily="50" charset="-127"/>
                  <a:ea typeface="나눔스퀘어_ac Bold" pitchFamily="50" charset="-127"/>
                </a:rPr>
                <a:t>27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일</a:t>
              </a:r>
              <a:endParaRPr lang="ko-KR" altLang="en-US" sz="1400" kern="120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grpSp>
        <p:nvGrpSpPr>
          <p:cNvPr id="3" name="그룹 10"/>
          <p:cNvGrpSpPr/>
          <p:nvPr/>
        </p:nvGrpSpPr>
        <p:grpSpPr>
          <a:xfrm>
            <a:off x="776327" y="1375164"/>
            <a:ext cx="1381335" cy="535784"/>
            <a:chOff x="285388" y="138868"/>
            <a:chExt cx="1378565" cy="3893052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85388" y="138868"/>
              <a:ext cx="1378565" cy="3893052"/>
            </a:xfrm>
            <a:prstGeom prst="roundRect">
              <a:avLst>
                <a:gd name="adj" fmla="val 10000"/>
              </a:avLst>
            </a:prstGeom>
            <a:ln w="6350">
              <a:solidFill>
                <a:srgbClr val="DDDDDD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모서리가 둥근 직사각형 4"/>
            <p:cNvSpPr/>
            <p:nvPr/>
          </p:nvSpPr>
          <p:spPr>
            <a:xfrm>
              <a:off x="325765" y="179245"/>
              <a:ext cx="1297811" cy="38122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100" kern="1200" smtClean="0">
                  <a:latin typeface="나눔스퀘어_ac" pitchFamily="50" charset="-127"/>
                  <a:ea typeface="나눔스퀘어_ac" pitchFamily="50" charset="-127"/>
                </a:rPr>
                <a:t>주제 선정</a:t>
              </a: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2276529" y="1000115"/>
            <a:ext cx="619129" cy="32742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7" name="그룹 7"/>
          <p:cNvGrpSpPr/>
          <p:nvPr/>
        </p:nvGrpSpPr>
        <p:grpSpPr>
          <a:xfrm>
            <a:off x="3214678" y="1000114"/>
            <a:ext cx="1428760" cy="654848"/>
            <a:chOff x="3031" y="0"/>
            <a:chExt cx="1378565" cy="2256515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031" y="0"/>
              <a:ext cx="1378565" cy="2256515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모서리가 둥근 직사각형 4"/>
            <p:cNvSpPr/>
            <p:nvPr/>
          </p:nvSpPr>
          <p:spPr>
            <a:xfrm>
              <a:off x="3031" y="0"/>
              <a:ext cx="1378565" cy="543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76200" numCol="1" spcCol="1270" anchor="t" anchorCtr="0">
              <a:noAutofit/>
            </a:bodyPr>
            <a:lstStyle/>
            <a:p>
              <a:pPr lvl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smtClean="0">
                  <a:latin typeface="나눔스퀘어_ac Bold" pitchFamily="50" charset="-127"/>
                  <a:ea typeface="나눔스퀘어_ac Bold" pitchFamily="50" charset="-127"/>
                </a:rPr>
                <a:t>7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월 </a:t>
              </a:r>
              <a:r>
                <a:rPr lang="en-US" altLang="ko-KR" sz="1400" kern="1200" smtClean="0">
                  <a:latin typeface="나눔스퀘어_ac Bold" pitchFamily="50" charset="-127"/>
                  <a:ea typeface="나눔스퀘어_ac Bold" pitchFamily="50" charset="-127"/>
                </a:rPr>
                <a:t>30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일</a:t>
              </a:r>
              <a:endParaRPr lang="ko-KR" altLang="en-US" sz="1400" kern="120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grpSp>
        <p:nvGrpSpPr>
          <p:cNvPr id="30" name="그룹 10"/>
          <p:cNvGrpSpPr/>
          <p:nvPr/>
        </p:nvGrpSpPr>
        <p:grpSpPr>
          <a:xfrm>
            <a:off x="3428992" y="1375164"/>
            <a:ext cx="1643074" cy="535784"/>
            <a:chOff x="285388" y="138868"/>
            <a:chExt cx="1378565" cy="389305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285388" y="138868"/>
              <a:ext cx="1378565" cy="3893052"/>
            </a:xfrm>
            <a:prstGeom prst="roundRect">
              <a:avLst>
                <a:gd name="adj" fmla="val 10000"/>
              </a:avLst>
            </a:prstGeom>
            <a:ln w="6350">
              <a:solidFill>
                <a:srgbClr val="DDDDDD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모서리가 둥근 직사각형 4"/>
            <p:cNvSpPr/>
            <p:nvPr/>
          </p:nvSpPr>
          <p:spPr>
            <a:xfrm>
              <a:off x="325765" y="179245"/>
              <a:ext cx="1297811" cy="38122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sz="1100" kern="1200" smtClean="0">
                  <a:latin typeface="나눔스퀘어_ac" pitchFamily="50" charset="-127"/>
                  <a:ea typeface="나눔스퀘어_ac" pitchFamily="50" charset="-127"/>
                </a:rPr>
                <a:t>DB </a:t>
              </a:r>
              <a:r>
                <a:rPr lang="ko-KR" altLang="en-US" sz="1100" kern="1200" smtClean="0">
                  <a:latin typeface="나눔스퀘어_ac" pitchFamily="50" charset="-127"/>
                  <a:ea typeface="나눔스퀘어_ac" pitchFamily="50" charset="-127"/>
                </a:rPr>
                <a:t>및  </a:t>
              </a:r>
              <a:r>
                <a:rPr lang="ko-KR" altLang="en-US" sz="1100" smtClean="0">
                  <a:latin typeface="나눔스퀘어_ac" pitchFamily="50" charset="-127"/>
                  <a:ea typeface="나눔스퀘어_ac" pitchFamily="50" charset="-127"/>
                </a:rPr>
                <a:t>페이지 </a:t>
              </a:r>
              <a:r>
                <a:rPr lang="ko-KR" altLang="en-US" sz="1100" kern="1200" smtClean="0">
                  <a:latin typeface="나눔스퀘어_ac" pitchFamily="50" charset="-127"/>
                  <a:ea typeface="나눔스퀘어_ac" pitchFamily="50" charset="-127"/>
                </a:rPr>
                <a:t>설계</a:t>
              </a:r>
              <a:endParaRPr lang="ko-KR" altLang="en-US" sz="1100" kern="120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3" name="오른쪽 화살표 32"/>
          <p:cNvSpPr/>
          <p:nvPr/>
        </p:nvSpPr>
        <p:spPr>
          <a:xfrm>
            <a:off x="4929194" y="1000115"/>
            <a:ext cx="619129" cy="32742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34" name="그룹 7"/>
          <p:cNvGrpSpPr/>
          <p:nvPr/>
        </p:nvGrpSpPr>
        <p:grpSpPr>
          <a:xfrm>
            <a:off x="5872438" y="1000114"/>
            <a:ext cx="1428760" cy="654848"/>
            <a:chOff x="3031" y="0"/>
            <a:chExt cx="1378565" cy="2256515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031" y="0"/>
              <a:ext cx="1378565" cy="2256515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모서리가 둥근 직사각형 4"/>
            <p:cNvSpPr/>
            <p:nvPr/>
          </p:nvSpPr>
          <p:spPr>
            <a:xfrm>
              <a:off x="3031" y="0"/>
              <a:ext cx="1378565" cy="543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76200" numCol="1" spcCol="1270" anchor="t" anchorCtr="0">
              <a:noAutofit/>
            </a:bodyPr>
            <a:lstStyle/>
            <a:p>
              <a:pPr lvl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smtClean="0">
                  <a:latin typeface="나눔스퀘어_ac Bold" pitchFamily="50" charset="-127"/>
                  <a:ea typeface="나눔스퀘어_ac Bold" pitchFamily="50" charset="-127"/>
                </a:rPr>
                <a:t>8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월 </a:t>
              </a:r>
              <a:r>
                <a:rPr lang="en-US" altLang="ko-KR" sz="1400" smtClean="0">
                  <a:latin typeface="나눔스퀘어_ac Bold" pitchFamily="50" charset="-127"/>
                  <a:ea typeface="나눔스퀘어_ac Bold" pitchFamily="50" charset="-127"/>
                </a:rPr>
                <a:t>1</a:t>
              </a:r>
              <a:r>
                <a:rPr lang="ko-KR" altLang="en-US" sz="1400" kern="1200" smtClean="0">
                  <a:latin typeface="나눔스퀘어_ac Bold" pitchFamily="50" charset="-127"/>
                  <a:ea typeface="나눔스퀘어_ac Bold" pitchFamily="50" charset="-127"/>
                </a:rPr>
                <a:t>일</a:t>
              </a:r>
              <a:endParaRPr lang="ko-KR" altLang="en-US" sz="1400" kern="120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grpSp>
        <p:nvGrpSpPr>
          <p:cNvPr id="37" name="그룹 10"/>
          <p:cNvGrpSpPr/>
          <p:nvPr/>
        </p:nvGrpSpPr>
        <p:grpSpPr>
          <a:xfrm>
            <a:off x="6086752" y="1375164"/>
            <a:ext cx="1643074" cy="535783"/>
            <a:chOff x="285388" y="138868"/>
            <a:chExt cx="1378565" cy="3893052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285388" y="138868"/>
              <a:ext cx="1378565" cy="3893052"/>
            </a:xfrm>
            <a:prstGeom prst="roundRect">
              <a:avLst>
                <a:gd name="adj" fmla="val 10000"/>
              </a:avLst>
            </a:prstGeom>
            <a:ln w="6350">
              <a:solidFill>
                <a:srgbClr val="DDDDDD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모서리가 둥근 직사각형 4"/>
            <p:cNvSpPr/>
            <p:nvPr/>
          </p:nvSpPr>
          <p:spPr>
            <a:xfrm>
              <a:off x="325765" y="179245"/>
              <a:ext cx="1297811" cy="38122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200" kern="1200" smtClean="0">
                  <a:latin typeface="나눔스퀘어_ac" pitchFamily="50" charset="-127"/>
                  <a:ea typeface="나눔스퀘어_ac" pitchFamily="50" charset="-127"/>
                </a:rPr>
                <a:t>화면 구현 </a:t>
              </a:r>
              <a:endParaRPr lang="en-US" altLang="ko-KR" sz="1200" kern="1200" smtClean="0">
                <a:latin typeface="나눔스퀘어_ac" pitchFamily="50" charset="-127"/>
                <a:ea typeface="나눔스퀘어_ac" pitchFamily="50" charset="-127"/>
              </a:endParaRPr>
            </a:p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200" smtClean="0">
                  <a:latin typeface="나눔스퀘어_ac" pitchFamily="50" charset="-127"/>
                  <a:ea typeface="나눔스퀘어_ac" pitchFamily="50" charset="-127"/>
                </a:rPr>
                <a:t>상세 설계 진행</a:t>
              </a:r>
              <a:endParaRPr lang="ko-KR" altLang="en-US" sz="1200" kern="120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500034" y="3599147"/>
            <a:ext cx="1428760" cy="750099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Eclipse</a:t>
            </a:r>
            <a:endParaRPr lang="en-US" altLang="ko-KR" sz="1200" smtClean="0">
              <a:solidFill>
                <a:srgbClr val="C00000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Chrome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SQl</a:t>
            </a:r>
            <a:endParaRPr lang="ko-KR" altLang="en-US" sz="1200">
              <a:solidFill>
                <a:srgbClr val="C00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28596" y="3000378"/>
            <a:ext cx="1571636" cy="428628"/>
            <a:chOff x="428596" y="3000378"/>
            <a:chExt cx="1571636" cy="428628"/>
          </a:xfrm>
        </p:grpSpPr>
        <p:sp>
          <p:nvSpPr>
            <p:cNvPr id="46" name="대각선 방향의 모서리가 잘린 사각형 45"/>
            <p:cNvSpPr/>
            <p:nvPr/>
          </p:nvSpPr>
          <p:spPr>
            <a:xfrm>
              <a:off x="428596" y="3000378"/>
              <a:ext cx="1571636" cy="428628"/>
            </a:xfrm>
            <a:prstGeom prst="snip2DiagRect">
              <a:avLst/>
            </a:prstGeom>
            <a:solidFill>
              <a:srgbClr val="FFFFFF"/>
            </a:solidFill>
            <a:ln w="635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907" y="3087735"/>
              <a:ext cx="1225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ea typeface="나눔스퀘어_ac Bold" pitchFamily="50" charset="-127"/>
                </a:rPr>
                <a:t>테스트 도구 종류</a:t>
              </a:r>
              <a:endParaRPr lang="ko-KR" altLang="en-US" sz="1200">
                <a:ea typeface="나눔스퀘어_ac Bold" pitchFamily="50" charset="-127"/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2571736" y="3563332"/>
            <a:ext cx="2571768" cy="1080120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Ecclipse 2020-03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Oracle SQL Developer 19.4.0.354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Apache Tomcat</a:t>
            </a:r>
            <a:r>
              <a:rPr lang="ko-KR" altLang="en-US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9.0.35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JDK1.8.0_251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Ojdbc6.jar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071802" y="2964563"/>
            <a:ext cx="1571636" cy="428628"/>
            <a:chOff x="2799850" y="3000378"/>
            <a:chExt cx="1571636" cy="428628"/>
          </a:xfrm>
        </p:grpSpPr>
        <p:sp>
          <p:nvSpPr>
            <p:cNvPr id="50" name="대각선 방향의 모서리가 잘린 사각형 49"/>
            <p:cNvSpPr/>
            <p:nvPr/>
          </p:nvSpPr>
          <p:spPr>
            <a:xfrm>
              <a:off x="2799850" y="3000378"/>
              <a:ext cx="1571636" cy="428628"/>
            </a:xfrm>
            <a:prstGeom prst="snip2DiagRect">
              <a:avLst/>
            </a:prstGeom>
            <a:solidFill>
              <a:srgbClr val="FFFFFF"/>
            </a:solidFill>
            <a:ln w="635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90794" y="3087735"/>
              <a:ext cx="118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ea typeface="나눔스퀘어_ac Bold" pitchFamily="50" charset="-127"/>
                </a:rPr>
                <a:t>SW </a:t>
              </a:r>
              <a:r>
                <a:rPr lang="ko-KR" altLang="en-US" sz="1200" smtClean="0">
                  <a:ea typeface="나눔스퀘어_ac Bold" pitchFamily="50" charset="-127"/>
                </a:rPr>
                <a:t>테스트 환경</a:t>
              </a:r>
              <a:endParaRPr lang="ko-KR" altLang="en-US" sz="1200">
                <a:ea typeface="나눔스퀘어_ac Bold" pitchFamily="50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5697160" y="3607601"/>
            <a:ext cx="1803798" cy="750099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CPU Intel i7-9700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RAM 16.0GB</a:t>
            </a:r>
          </a:p>
          <a:p>
            <a:pPr algn="ctr"/>
            <a:r>
              <a:rPr lang="en-US" altLang="ko-KR" sz="1200" smtClean="0">
                <a:solidFill>
                  <a:srgbClr val="C00000"/>
                </a:solidFill>
                <a:latin typeface="나눔스퀘어_ac" pitchFamily="50" charset="-127"/>
                <a:ea typeface="나눔스퀘어_ac" pitchFamily="50" charset="-127"/>
              </a:rPr>
              <a:t>DISK(D:) 172GB</a:t>
            </a:r>
            <a:endParaRPr lang="ko-KR" altLang="en-US" sz="1200">
              <a:solidFill>
                <a:srgbClr val="C00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813241" y="3000378"/>
            <a:ext cx="1571636" cy="428628"/>
            <a:chOff x="5188147" y="3143254"/>
            <a:chExt cx="1571636" cy="428628"/>
          </a:xfrm>
        </p:grpSpPr>
        <p:sp>
          <p:nvSpPr>
            <p:cNvPr id="54" name="대각선 방향의 모서리가 잘린 사각형 53"/>
            <p:cNvSpPr/>
            <p:nvPr/>
          </p:nvSpPr>
          <p:spPr>
            <a:xfrm>
              <a:off x="5188147" y="3143254"/>
              <a:ext cx="1571636" cy="428628"/>
            </a:xfrm>
            <a:prstGeom prst="snip2DiagRect">
              <a:avLst/>
            </a:prstGeom>
            <a:solidFill>
              <a:srgbClr val="FFFFFF"/>
            </a:solidFill>
            <a:ln w="635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64664" y="32306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ea typeface="나눔스퀘어_ac Bold" pitchFamily="50" charset="-127"/>
                </a:rPr>
                <a:t>HW </a:t>
              </a:r>
              <a:r>
                <a:rPr lang="ko-KR" altLang="en-US" sz="1200" smtClean="0">
                  <a:ea typeface="나눔스퀘어_ac Bold" pitchFamily="50" charset="-127"/>
                </a:rPr>
                <a:t>테스트 환경</a:t>
              </a:r>
              <a:endParaRPr lang="ko-KR" altLang="en-US" sz="1200"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796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500048"/>
            <a:ext cx="325624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70" y="571486"/>
            <a:ext cx="3174062" cy="12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14282" y="1571618"/>
            <a:ext cx="1643074" cy="2129633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문의 데이터가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입력되어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Helppro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 이동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데이터는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inserthelp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en-US" altLang="ko-KR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NearHelp DB</a:t>
            </a:r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데이터 삽입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 내역은 관리자 페이지인 고객센터에서 전체 열람 가능</a:t>
            </a:r>
            <a:endParaRPr lang="en-US" altLang="ko-KR" sz="9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158" y="700287"/>
            <a:ext cx="147676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문의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slide8_shape3"/>
          <p:cNvSpPr/>
          <p:nvPr/>
        </p:nvSpPr>
        <p:spPr>
          <a:xfrm>
            <a:off x="413823" y="381737"/>
            <a:ext cx="129770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고객센터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3861" y="1069748"/>
            <a:ext cx="141739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N_HelpForm.jsp</a:t>
            </a:r>
          </a:p>
        </p:txBody>
      </p:sp>
      <p:cxnSp>
        <p:nvCxnSpPr>
          <p:cNvPr id="20" name="slide8_shape1"/>
          <p:cNvCxnSpPr/>
          <p:nvPr/>
        </p:nvCxnSpPr>
        <p:spPr>
          <a:xfrm>
            <a:off x="33391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857634"/>
            <a:ext cx="4143404" cy="66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3571882"/>
            <a:ext cx="4429156" cy="26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844" y="700287"/>
            <a:ext cx="17264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기본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199318" y="381737"/>
            <a:ext cx="151708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내정보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197393" y="1632688"/>
            <a:ext cx="151708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063" y="1069748"/>
            <a:ext cx="158759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N_Mypage.jsp</a:t>
            </a:r>
          </a:p>
        </p:txBody>
      </p:sp>
      <p:sp>
        <p:nvSpPr>
          <p:cNvPr id="51" name="Google Shape;84;p15"/>
          <p:cNvSpPr/>
          <p:nvPr/>
        </p:nvSpPr>
        <p:spPr>
          <a:xfrm>
            <a:off x="2408121" y="1062453"/>
            <a:ext cx="6334698" cy="115210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43504" y="1302579"/>
            <a:ext cx="978591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USER </a:t>
            </a:r>
            <a:r>
              <a:rPr lang="ko-KR" altLang="en-US" sz="105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105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smtClean="0">
                <a:latin typeface="맑은 고딕" pitchFamily="50" charset="-127"/>
                <a:ea typeface="맑은 고딕" pitchFamily="50" charset="-127"/>
              </a:rPr>
              <a:t>이메</a:t>
            </a:r>
            <a:r>
              <a:rPr lang="ko-KR" altLang="en-US" sz="1050">
                <a:latin typeface="맑은 고딕" pitchFamily="50" charset="-127"/>
                <a:ea typeface="맑은 고딕" pitchFamily="50" charset="-127"/>
              </a:rPr>
              <a:t>일</a:t>
            </a:r>
            <a:endParaRPr lang="en-US" altLang="ko-KR" sz="105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408121" y="2977214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99432" y="2653179"/>
            <a:ext cx="115207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spc="-180" smtClean="0">
                <a:latin typeface="맑은 고딕" pitchFamily="50" charset="-127"/>
                <a:ea typeface="맑은 고딕" pitchFamily="50" charset="-127"/>
              </a:rPr>
              <a:t>예약 내역</a:t>
            </a:r>
            <a:endParaRPr lang="en-US" altLang="ko-KR" sz="1050" b="1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177" y="1992127"/>
            <a:ext cx="2205245" cy="11695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내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정보 수정 페이지로 이동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해당 숙소 정보 페이지로 이동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</a:p>
          <a:p>
            <a:endParaRPr lang="en-US" altLang="ko-KR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pc="-15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pc="-150">
                <a:latin typeface="맑은 고딕" pitchFamily="50" charset="-127"/>
                <a:ea typeface="맑은 고딕" pitchFamily="50" charset="-127"/>
              </a:rPr>
              <a:t>삭제된 예약 목록 </a:t>
            </a:r>
            <a:r>
              <a:rPr lang="ko-KR" altLang="en-US" sz="1000" spc="-150" smtClean="0"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sz="1000" spc="-15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2490528" y="3145319"/>
            <a:ext cx="6149372" cy="261614"/>
            <a:chOff x="2490528" y="4193753"/>
            <a:chExt cx="6149372" cy="348818"/>
          </a:xfrm>
        </p:grpSpPr>
        <p:sp>
          <p:nvSpPr>
            <p:cNvPr id="29" name="TextBox 28"/>
            <p:cNvSpPr txBox="1"/>
            <p:nvPr/>
          </p:nvSpPr>
          <p:spPr>
            <a:xfrm>
              <a:off x="2490528" y="4193757"/>
              <a:ext cx="947997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03409" y="4193758"/>
              <a:ext cx="868591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99432" y="4193753"/>
              <a:ext cx="757110" cy="34881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74667" y="4193756"/>
              <a:ext cx="693783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81830" y="4193756"/>
              <a:ext cx="618310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더 보기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2595303" y="4518385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44"/>
          <p:cNvGrpSpPr/>
          <p:nvPr/>
        </p:nvGrpSpPr>
        <p:grpSpPr>
          <a:xfrm>
            <a:off x="2490528" y="3435845"/>
            <a:ext cx="6149372" cy="261614"/>
            <a:chOff x="2490528" y="4193753"/>
            <a:chExt cx="6149372" cy="348818"/>
          </a:xfrm>
        </p:grpSpPr>
        <p:sp>
          <p:nvSpPr>
            <p:cNvPr id="48" name="TextBox 47"/>
            <p:cNvSpPr txBox="1"/>
            <p:nvPr/>
          </p:nvSpPr>
          <p:spPr>
            <a:xfrm>
              <a:off x="2490528" y="4193757"/>
              <a:ext cx="947997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03409" y="4193758"/>
              <a:ext cx="868591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99432" y="4193753"/>
              <a:ext cx="757110" cy="34881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74667" y="4193756"/>
              <a:ext cx="693783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830" y="4193756"/>
              <a:ext cx="618310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더 보기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595303" y="4518385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55"/>
          <p:cNvGrpSpPr/>
          <p:nvPr/>
        </p:nvGrpSpPr>
        <p:grpSpPr>
          <a:xfrm>
            <a:off x="2490528" y="3759881"/>
            <a:ext cx="6149372" cy="261614"/>
            <a:chOff x="2490528" y="4193753"/>
            <a:chExt cx="6149372" cy="348818"/>
          </a:xfrm>
        </p:grpSpPr>
        <p:sp>
          <p:nvSpPr>
            <p:cNvPr id="59" name="TextBox 58"/>
            <p:cNvSpPr txBox="1"/>
            <p:nvPr/>
          </p:nvSpPr>
          <p:spPr>
            <a:xfrm>
              <a:off x="2490528" y="4193757"/>
              <a:ext cx="947997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703409" y="4193758"/>
              <a:ext cx="868591" cy="3488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99432" y="4193753"/>
              <a:ext cx="757110" cy="34881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5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74667" y="4193756"/>
              <a:ext cx="693783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881830" y="4193756"/>
              <a:ext cx="618310" cy="307775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더 보기</a:t>
              </a:r>
              <a:endParaRPr lang="en-US" altLang="ko-KR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2595303" y="4518385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5259793" y="1705610"/>
            <a:ext cx="746011" cy="230832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수정하기</a:t>
            </a:r>
            <a:endParaRPr lang="en-US" altLang="ko-KR" sz="900" b="1" spc="-15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25281" y="1690187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08086" y="2857502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12492" y="2857502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7158" y="2684952"/>
            <a:ext cx="1285884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취소가 완료되었습니다</a:t>
            </a:r>
            <a:r>
              <a:rPr lang="en-US" altLang="ko-KR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74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76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589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214282" y="1643056"/>
            <a:ext cx="1571636" cy="3286148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NearReserve, NearMember</a:t>
            </a: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 목록에는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Natural join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호출되어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 1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에는 회원 정보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Section 2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예약 내역이 구현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수정하기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M_edit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통해 회원 정보 수정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상세보기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 정보 확인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취소하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예약 취소 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마이페이지 이동 </a:t>
            </a:r>
            <a:r>
              <a:rPr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 완료된 예약 내역 구현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44" y="700287"/>
            <a:ext cx="17264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기본 화면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slide8_shape3"/>
          <p:cNvSpPr/>
          <p:nvPr/>
        </p:nvSpPr>
        <p:spPr>
          <a:xfrm>
            <a:off x="199318" y="381737"/>
            <a:ext cx="151708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내정보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063" y="1069748"/>
            <a:ext cx="158759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N_Mypage.jsp</a:t>
            </a:r>
          </a:p>
        </p:txBody>
      </p:sp>
      <p:cxnSp>
        <p:nvCxnSpPr>
          <p:cNvPr id="24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500048"/>
            <a:ext cx="664455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429006"/>
            <a:ext cx="3286148" cy="424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500444"/>
            <a:ext cx="3571900" cy="94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3108" y="4429138"/>
            <a:ext cx="4840415" cy="44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3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158" y="700287"/>
            <a:ext cx="126244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내정보 수정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385692" y="381737"/>
            <a:ext cx="110937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내정보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13822" y="1632688"/>
            <a:ext cx="1109379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9911" y="1069748"/>
            <a:ext cx="116094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M_Edit.jsp</a:t>
            </a:r>
          </a:p>
        </p:txBody>
      </p:sp>
      <p:sp>
        <p:nvSpPr>
          <p:cNvPr id="32" name="Google Shape;84;p15"/>
          <p:cNvSpPr/>
          <p:nvPr/>
        </p:nvSpPr>
        <p:spPr>
          <a:xfrm>
            <a:off x="3742816" y="1264598"/>
            <a:ext cx="3543828" cy="267469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4389" y="1526794"/>
            <a:ext cx="91055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spc="-150" smtClean="0">
                <a:latin typeface="맑은 고딕" pitchFamily="50" charset="-127"/>
                <a:ea typeface="맑은 고딕" pitchFamily="50" charset="-127"/>
              </a:rPr>
              <a:t>정보 수정</a:t>
            </a:r>
            <a:endParaRPr lang="en-US" altLang="ko-KR" sz="14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40"/>
          <p:cNvGrpSpPr/>
          <p:nvPr/>
        </p:nvGrpSpPr>
        <p:grpSpPr>
          <a:xfrm>
            <a:off x="4208536" y="2055647"/>
            <a:ext cx="1943100" cy="230832"/>
            <a:chOff x="3461549" y="2751411"/>
            <a:chExt cx="1943100" cy="307776"/>
          </a:xfrm>
        </p:grpSpPr>
        <p:cxnSp>
          <p:nvCxnSpPr>
            <p:cNvPr id="67" name="직선 연결선 66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3563678" y="2751411"/>
              <a:ext cx="5309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아이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디</a:t>
              </a:r>
            </a:p>
          </p:txBody>
        </p:sp>
        <p:sp>
          <p:nvSpPr>
            <p:cNvPr id="69" name="타원 68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" name="그룹 41"/>
          <p:cNvGrpSpPr/>
          <p:nvPr/>
        </p:nvGrpSpPr>
        <p:grpSpPr>
          <a:xfrm>
            <a:off x="4208536" y="2320909"/>
            <a:ext cx="1943100" cy="230832"/>
            <a:chOff x="3461549" y="2751411"/>
            <a:chExt cx="1943100" cy="30777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3563678" y="2751411"/>
              <a:ext cx="646331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비밀번호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" name="그룹 42"/>
          <p:cNvGrpSpPr/>
          <p:nvPr/>
        </p:nvGrpSpPr>
        <p:grpSpPr>
          <a:xfrm>
            <a:off x="4208536" y="2586170"/>
            <a:ext cx="1943100" cy="230832"/>
            <a:chOff x="3461549" y="2751411"/>
            <a:chExt cx="1943100" cy="307776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3563678" y="2751411"/>
              <a:ext cx="91723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비밀번호 확인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" name="그룹 44"/>
          <p:cNvGrpSpPr/>
          <p:nvPr/>
        </p:nvGrpSpPr>
        <p:grpSpPr>
          <a:xfrm>
            <a:off x="4208536" y="2851432"/>
            <a:ext cx="1943100" cy="230832"/>
            <a:chOff x="3461549" y="2751411"/>
            <a:chExt cx="1943100" cy="307776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563678" y="2751411"/>
              <a:ext cx="5309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이메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일</a:t>
              </a:r>
            </a:p>
          </p:txBody>
        </p:sp>
        <p:sp>
          <p:nvSpPr>
            <p:cNvPr id="60" name="타원 59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6" name="그룹 47"/>
          <p:cNvGrpSpPr/>
          <p:nvPr/>
        </p:nvGrpSpPr>
        <p:grpSpPr>
          <a:xfrm>
            <a:off x="4208536" y="3116695"/>
            <a:ext cx="1943100" cy="230832"/>
            <a:chOff x="3461549" y="2751411"/>
            <a:chExt cx="1943100" cy="307776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563678" y="2751411"/>
              <a:ext cx="5309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연락처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68457" y="3481943"/>
            <a:ext cx="648098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SEND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286512" y="3214692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2958" y="2006194"/>
            <a:ext cx="1391522" cy="7463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100" spc="-18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100" spc="-18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1100" spc="-18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7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숙소찾기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이벤트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내 정보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969743" y="517838"/>
              <a:ext cx="730723" cy="2616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pc="-180" smtClean="0">
                  <a:latin typeface="+mn-ea"/>
                </a:rPr>
                <a:t>User</a:t>
              </a:r>
              <a:r>
                <a:rPr lang="ko-KR" altLang="en-US" sz="1050" b="1" spc="-180" smtClean="0">
                  <a:latin typeface="+mn-ea"/>
                </a:rPr>
                <a:t>님</a:t>
              </a:r>
              <a:r>
                <a:rPr lang="en-US" altLang="ko-KR" sz="1050" b="1" spc="-180" smtClean="0">
                  <a:latin typeface="+mn-ea"/>
                </a:rPr>
                <a:t>!</a:t>
              </a: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5578" y="482085"/>
              <a:ext cx="664786" cy="370301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9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571486"/>
            <a:ext cx="3000396" cy="35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직사각형 73"/>
          <p:cNvSpPr/>
          <p:nvPr/>
        </p:nvSpPr>
        <p:spPr>
          <a:xfrm>
            <a:off x="214282" y="1643056"/>
            <a:ext cx="1571636" cy="1428760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정보 데이터가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memberbean DB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호출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[SEND]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데이터가 업데이트되고 마이 페이지로 이동 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158" y="700287"/>
            <a:ext cx="126244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내정보 수정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slide8_shape3"/>
          <p:cNvSpPr/>
          <p:nvPr/>
        </p:nvSpPr>
        <p:spPr>
          <a:xfrm>
            <a:off x="385692" y="381737"/>
            <a:ext cx="110937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내정보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911" y="1069748"/>
            <a:ext cx="116094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M_Edit.jsp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642924"/>
            <a:ext cx="2914048" cy="90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1714494"/>
            <a:ext cx="3087978" cy="169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083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357172"/>
            <a:ext cx="300039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28610"/>
            <a:ext cx="314327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5720" y="1643056"/>
            <a:ext cx="1372099" cy="1654287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페이지의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footer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오른쪽에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페이지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링크에서만 연결 됨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관리자 페이지는 관리자 전용 계정으로만 로그인 가</a:t>
            </a:r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능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3500" y="700287"/>
            <a:ext cx="126244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관리자 로그인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285720" y="381737"/>
            <a:ext cx="147166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2102" y="1069748"/>
            <a:ext cx="116094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A_Login.jsp</a:t>
            </a:r>
          </a:p>
        </p:txBody>
      </p:sp>
      <p:cxnSp>
        <p:nvCxnSpPr>
          <p:cNvPr id="33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857370"/>
            <a:ext cx="353748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48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숙소등록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예약관리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고객센터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7156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mtClean="0">
                  <a:latin typeface="+mn-ea"/>
                </a:rPr>
                <a:t>Near</a:t>
              </a:r>
            </a:p>
          </p:txBody>
        </p:sp>
      </p:grp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976" y="700287"/>
            <a:ext cx="1248397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관리자 로그인 화면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280343" y="381737"/>
            <a:ext cx="129126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331694" y="1632688"/>
            <a:ext cx="109703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4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4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386" y="1069748"/>
            <a:ext cx="114802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A_Index.jsp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408121" y="4407954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84;p15"/>
          <p:cNvSpPr/>
          <p:nvPr/>
        </p:nvSpPr>
        <p:spPr>
          <a:xfrm>
            <a:off x="2408121" y="919577"/>
            <a:ext cx="6334698" cy="14081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03034" y="1437232"/>
            <a:ext cx="2544879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10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95020" y="3313276"/>
            <a:ext cx="856817" cy="2462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숙소 등록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Google Shape;84;p15"/>
          <p:cNvSpPr/>
          <p:nvPr/>
        </p:nvSpPr>
        <p:spPr>
          <a:xfrm>
            <a:off x="2408121" y="2397684"/>
            <a:ext cx="2030608" cy="193142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47065" y="3313276"/>
            <a:ext cx="856817" cy="2462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예약 관리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Google Shape;84;p15"/>
          <p:cNvSpPr/>
          <p:nvPr/>
        </p:nvSpPr>
        <p:spPr>
          <a:xfrm>
            <a:off x="4560166" y="2397684"/>
            <a:ext cx="2030608" cy="193142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99110" y="3313276"/>
            <a:ext cx="856817" cy="2462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80" smtClean="0">
                <a:latin typeface="맑은 고딕" pitchFamily="50" charset="-127"/>
                <a:ea typeface="맑은 고딕" pitchFamily="50" charset="-127"/>
              </a:rPr>
              <a:t>고객센터</a:t>
            </a:r>
            <a:endParaRPr lang="en-US" altLang="ko-KR" sz="10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Google Shape;84;p15"/>
          <p:cNvSpPr/>
          <p:nvPr/>
        </p:nvSpPr>
        <p:spPr>
          <a:xfrm>
            <a:off x="6712211" y="2397684"/>
            <a:ext cx="2030608" cy="193142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2844" y="1955509"/>
            <a:ext cx="1639713" cy="81945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50" smtClean="0">
                <a:latin typeface="맑은 고딕" pitchFamily="50" charset="-127"/>
                <a:ea typeface="맑은 고딕" pitchFamily="50" charset="-127"/>
              </a:rPr>
              <a:t>1.   </a:t>
            </a:r>
            <a:r>
              <a:rPr lang="ko-KR" altLang="en-US" sz="1050" spc="-150" smtClean="0">
                <a:latin typeface="맑은 고딕" pitchFamily="50" charset="-127"/>
                <a:ea typeface="맑은 고딕" pitchFamily="50" charset="-127"/>
              </a:rPr>
              <a:t>숙소 등록 페이지로 이동</a:t>
            </a:r>
            <a:endParaRPr lang="en-US" altLang="ko-KR" sz="1050" spc="-15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예약 관리 페이지로 이동</a:t>
            </a:r>
            <a:endParaRPr lang="en-US" altLang="ko-KR" sz="1050" spc="-18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고객센터 페이지로 이동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03329" y="3292415"/>
            <a:ext cx="274434" cy="27699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2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58200" y="3290191"/>
            <a:ext cx="274434" cy="27699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0245" y="3301732"/>
            <a:ext cx="274434" cy="27699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3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259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500048"/>
            <a:ext cx="6846690" cy="3547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4282" y="1714494"/>
            <a:ext cx="1612867" cy="2214578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화면과 동일한 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Footer Center(Section) Bottom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구성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숙소 등록</a:t>
            </a:r>
            <a:r>
              <a:rPr lang="en-US" altLang="ko-KR" sz="10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예약관리</a:t>
            </a:r>
            <a:r>
              <a:rPr lang="en-US" altLang="ko-KR" sz="105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아이콘 클릭시 메인페이지로 이동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관리자 페이지는 관리자 로그인 후 접근 가능</a:t>
            </a:r>
            <a:endParaRPr lang="en-US" altLang="ko-KR" sz="105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9976" y="700287"/>
            <a:ext cx="1248397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관리자 로그인 화면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slide8_shape3"/>
          <p:cNvSpPr/>
          <p:nvPr/>
        </p:nvSpPr>
        <p:spPr>
          <a:xfrm>
            <a:off x="280343" y="381737"/>
            <a:ext cx="129126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386" y="1069748"/>
            <a:ext cx="114802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A_Index.jsp</a:t>
            </a:r>
          </a:p>
        </p:txBody>
      </p:sp>
      <p:cxnSp>
        <p:nvCxnSpPr>
          <p:cNvPr id="18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80849" y="2012965"/>
            <a:ext cx="1983031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</a:p>
          <a:p>
            <a:endParaRPr lang="en-US" altLang="ko-KR" sz="11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     메인페이지로 이동</a:t>
            </a:r>
            <a:endParaRPr lang="en-US" altLang="ko-KR" sz="1100" spc="-15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8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5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8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277" y="700287"/>
            <a:ext cx="1333066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신규 숙소 등록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335644" y="381737"/>
            <a:ext cx="137883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285720" y="1632688"/>
            <a:ext cx="128588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4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4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1165" y="1069748"/>
            <a:ext cx="132398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A_NearForm.jsp</a:t>
            </a:r>
          </a:p>
        </p:txBody>
      </p:sp>
      <p:sp>
        <p:nvSpPr>
          <p:cNvPr id="32" name="Google Shape;84;p15"/>
          <p:cNvSpPr/>
          <p:nvPr/>
        </p:nvSpPr>
        <p:spPr>
          <a:xfrm>
            <a:off x="3714744" y="1069748"/>
            <a:ext cx="3686704" cy="310934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96289" y="1350271"/>
            <a:ext cx="91055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spc="-150" smtClean="0">
                <a:latin typeface="맑은 고딕" pitchFamily="50" charset="-127"/>
                <a:ea typeface="맑은 고딕" pitchFamily="50" charset="-127"/>
              </a:rPr>
              <a:t>숙소 등록</a:t>
            </a:r>
            <a:endParaRPr lang="en-US" altLang="ko-KR" sz="1400" b="1" spc="-15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38"/>
          <p:cNvGrpSpPr/>
          <p:nvPr/>
        </p:nvGrpSpPr>
        <p:grpSpPr>
          <a:xfrm>
            <a:off x="4151386" y="2084222"/>
            <a:ext cx="1943100" cy="230832"/>
            <a:chOff x="3461549" y="2751411"/>
            <a:chExt cx="1943100" cy="307776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3563678" y="2751411"/>
              <a:ext cx="590226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숙소 주소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grpSp>
        <p:nvGrpSpPr>
          <p:cNvPr id="3" name="그룹 42"/>
          <p:cNvGrpSpPr/>
          <p:nvPr/>
        </p:nvGrpSpPr>
        <p:grpSpPr>
          <a:xfrm>
            <a:off x="4151386" y="2349484"/>
            <a:ext cx="1943100" cy="230832"/>
            <a:chOff x="3461549" y="2751411"/>
            <a:chExt cx="1943100" cy="307776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3563678" y="2751411"/>
              <a:ext cx="590226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수용 인원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grpSp>
        <p:nvGrpSpPr>
          <p:cNvPr id="4" name="그룹 52"/>
          <p:cNvGrpSpPr/>
          <p:nvPr/>
        </p:nvGrpSpPr>
        <p:grpSpPr>
          <a:xfrm>
            <a:off x="4151386" y="2614745"/>
            <a:ext cx="1943100" cy="230832"/>
            <a:chOff x="3461549" y="2751411"/>
            <a:chExt cx="1943100" cy="307776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3563678" y="2751411"/>
              <a:ext cx="590226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숙소 정보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grpSp>
        <p:nvGrpSpPr>
          <p:cNvPr id="5" name="그룹 58"/>
          <p:cNvGrpSpPr/>
          <p:nvPr/>
        </p:nvGrpSpPr>
        <p:grpSpPr>
          <a:xfrm>
            <a:off x="4151386" y="2880007"/>
            <a:ext cx="1943100" cy="230832"/>
            <a:chOff x="3461549" y="2751411"/>
            <a:chExt cx="1943100" cy="307776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3563678" y="2751411"/>
              <a:ext cx="78258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호스트 메세지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grpSp>
        <p:nvGrpSpPr>
          <p:cNvPr id="6" name="그룹 62"/>
          <p:cNvGrpSpPr/>
          <p:nvPr/>
        </p:nvGrpSpPr>
        <p:grpSpPr>
          <a:xfrm>
            <a:off x="4151386" y="3145270"/>
            <a:ext cx="1943100" cy="230832"/>
            <a:chOff x="3461549" y="2751411"/>
            <a:chExt cx="1943100" cy="30777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3563678" y="2751411"/>
              <a:ext cx="377026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가격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499858" y="3781980"/>
            <a:ext cx="648098" cy="246221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SEND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86512" y="3500444"/>
            <a:ext cx="288862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7" name="그룹 73"/>
          <p:cNvGrpSpPr/>
          <p:nvPr/>
        </p:nvGrpSpPr>
        <p:grpSpPr>
          <a:xfrm>
            <a:off x="4151386" y="1840241"/>
            <a:ext cx="1943100" cy="230832"/>
            <a:chOff x="3461549" y="2751411"/>
            <a:chExt cx="1943100" cy="307776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346154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3563678" y="2751411"/>
              <a:ext cx="590226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grpSp>
        <p:nvGrpSpPr>
          <p:cNvPr id="9" name="그룹 77"/>
          <p:cNvGrpSpPr/>
          <p:nvPr/>
        </p:nvGrpSpPr>
        <p:grpSpPr>
          <a:xfrm>
            <a:off x="4136086" y="3409630"/>
            <a:ext cx="1943100" cy="230832"/>
            <a:chOff x="3442499" y="2751411"/>
            <a:chExt cx="1943100" cy="307776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3442499" y="3001463"/>
              <a:ext cx="194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3554153" y="2751411"/>
              <a:ext cx="78258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spc="-150" smtClean="0">
                  <a:latin typeface="맑은 고딕" pitchFamily="50" charset="-127"/>
                  <a:ea typeface="맑은 고딕" pitchFamily="50" charset="-127"/>
                </a:rPr>
                <a:t>이미지 업로드</a:t>
              </a:r>
              <a:endParaRPr lang="ko-KR" altLang="en-US" sz="900" spc="-15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480599" y="2835919"/>
              <a:ext cx="102129" cy="1021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44835" y="2261830"/>
            <a:ext cx="1341084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숙소 등록이 완료되었습니다</a:t>
            </a:r>
            <a:r>
              <a:rPr lang="en-US" altLang="ko-KR" sz="9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53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8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숙소등록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예약관리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고객센터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7156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mtClean="0">
                  <a:latin typeface="+mn-ea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78601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285734"/>
            <a:ext cx="3286148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직사각형 56"/>
          <p:cNvSpPr/>
          <p:nvPr/>
        </p:nvSpPr>
        <p:spPr>
          <a:xfrm>
            <a:off x="285720" y="1714494"/>
            <a:ext cx="1500198" cy="2071702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숙소 데이터가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입력되어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A_NearPro -&gt; A_Index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 메인페이지로 이동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데이터는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insertNearList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NearListDB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데이터 삽입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6" y="357171"/>
            <a:ext cx="3357586" cy="104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5277" y="700287"/>
            <a:ext cx="1333066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신규 숙소 등록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slide8_shape3"/>
          <p:cNvSpPr/>
          <p:nvPr/>
        </p:nvSpPr>
        <p:spPr>
          <a:xfrm>
            <a:off x="335644" y="381737"/>
            <a:ext cx="137883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165" y="1069748"/>
            <a:ext cx="132398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A_NearForm.jsp</a:t>
            </a:r>
          </a:p>
        </p:txBody>
      </p:sp>
      <p:cxnSp>
        <p:nvCxnSpPr>
          <p:cNvPr id="19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1785932"/>
            <a:ext cx="3510837" cy="261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52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/>
          <p:nvPr/>
        </p:nvCxnSpPr>
        <p:spPr>
          <a:xfrm flipV="1">
            <a:off x="-1116632" y="87474"/>
            <a:ext cx="72008" cy="54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505\Downloads\새 폴더\새 폴더\iconfinder_location_map_pin_navigation_marker_65567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95" y="3143254"/>
            <a:ext cx="517921" cy="471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505\Downloads\새 폴더\새 폴더\iconfinder_bed_furniture_interior_pillow_rest_6491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26" y="3173073"/>
            <a:ext cx="517921" cy="471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505\Downloads\새 폴더\새 폴더\iconfinder_bubble_chat_communication_balloon_message_1_655669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92" y="3166363"/>
            <a:ext cx="517921" cy="471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4406" y="2928940"/>
            <a:ext cx="1680498" cy="1962694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56640" y="2928940"/>
            <a:ext cx="1680498" cy="1962694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881109" y="2928940"/>
            <a:ext cx="1680498" cy="1962694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68874" y="2928940"/>
            <a:ext cx="1680498" cy="1962694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TextBox 18"/>
          <p:cNvSpPr txBox="1"/>
          <p:nvPr/>
        </p:nvSpPr>
        <p:spPr>
          <a:xfrm>
            <a:off x="7125443" y="3714758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가까운 곳에서 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즐기는 색다른 여행</a:t>
            </a:r>
            <a:endParaRPr lang="ko-KR" altLang="en-US" sz="110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61323" y="4211435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mtClean="0">
                <a:ea typeface="나눔스퀘어_ac" pitchFamily="50" charset="-127"/>
              </a:rPr>
              <a:t>가까운 곳에 숨겨진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아름다움을 발견하는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색다른 휴가를 즐겨보세요</a:t>
            </a:r>
            <a:endParaRPr lang="ko-KR" altLang="en-US" sz="900">
              <a:ea typeface="나눔스퀘어_ac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1455" y="3714758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누구나 게스트가 되고</a:t>
            </a:r>
            <a:r>
              <a:rPr lang="en-US" altLang="ko-KR" sz="1100" smtClean="0">
                <a:latin typeface="나눔스퀘어_ac Bold" pitchFamily="50" charset="-127"/>
                <a:ea typeface="나눔스퀘어_ac Bold" pitchFamily="50" charset="-127"/>
              </a:rPr>
              <a:t>,</a:t>
            </a:r>
            <a:endParaRPr lang="en-US" altLang="ko-KR" sz="1100"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호스트가 될 수 있어요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9051" y="4211435"/>
            <a:ext cx="139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mtClean="0">
                <a:ea typeface="나눔스퀘어_ac" pitchFamily="50" charset="-127"/>
              </a:rPr>
              <a:t>꼼꼼하게 </a:t>
            </a:r>
            <a:r>
              <a:rPr lang="ko-KR" altLang="en-US" sz="900">
                <a:ea typeface="나눔스퀘어_ac" pitchFamily="50" charset="-127"/>
              </a:rPr>
              <a:t>검증된 숙소라면 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누구든 </a:t>
            </a:r>
            <a:r>
              <a:rPr lang="en-US" altLang="ko-KR" sz="900">
                <a:ea typeface="나눔스퀘어_ac" pitchFamily="50" charset="-127"/>
              </a:rPr>
              <a:t>Near</a:t>
            </a:r>
            <a:r>
              <a:rPr lang="ko-KR" altLang="en-US" sz="900">
                <a:ea typeface="나눔스퀘어_ac" pitchFamily="50" charset="-127"/>
              </a:rPr>
              <a:t>의 호스트가 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되어 새로운 </a:t>
            </a:r>
            <a:r>
              <a:rPr lang="ko-KR" altLang="en-US" sz="900">
                <a:ea typeface="나눔스퀘어_ac" pitchFamily="50" charset="-127"/>
              </a:rPr>
              <a:t>게스트를 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초대할 </a:t>
            </a:r>
            <a:r>
              <a:rPr lang="ko-KR" altLang="en-US" sz="900">
                <a:ea typeface="나눔스퀘어_ac" pitchFamily="50" charset="-127"/>
              </a:rPr>
              <a:t>수 있어요</a:t>
            </a:r>
            <a:r>
              <a:rPr lang="en-US" altLang="ko-KR" sz="900">
                <a:ea typeface="나눔스퀘어_ac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40060" y="3714758"/>
            <a:ext cx="135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일행과 오붓한 시간을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보낼 수 있는 공간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6510" y="4211435"/>
            <a:ext cx="12987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mtClean="0">
                <a:ea typeface="나눔스퀘어_ac" pitchFamily="50" charset="-127"/>
              </a:rPr>
              <a:t>집 전체를 예약해서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일행과 편안하게 시간을 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보내보세요</a:t>
            </a:r>
            <a:r>
              <a:rPr lang="en-US" altLang="ko-KR" sz="900" smtClean="0">
                <a:ea typeface="나눔스퀘어_ac" pitchFamily="50" charset="-127"/>
              </a:rPr>
              <a:t>.</a:t>
            </a:r>
            <a:endParaRPr lang="ko-KR" altLang="en-US" sz="900"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4545" y="3714758"/>
            <a:ext cx="1438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호스트에게 실시간으로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sz="1100" smtClean="0">
                <a:latin typeface="나눔스퀘어_ac Bold" pitchFamily="50" charset="-127"/>
                <a:ea typeface="나눔스퀘어_ac Bold" pitchFamily="50" charset="-127"/>
              </a:rPr>
              <a:t>문의하며 예약하세요</a:t>
            </a:r>
            <a:endParaRPr lang="en-US" altLang="ko-KR" sz="110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583" y="4211435"/>
            <a:ext cx="13981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mtClean="0">
                <a:ea typeface="나눔스퀘어_ac" pitchFamily="50" charset="-127"/>
              </a:rPr>
              <a:t>안심하고 예약할 수 있도록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호스트와 </a:t>
            </a:r>
            <a:r>
              <a:rPr lang="en-US" altLang="ko-KR" sz="900" smtClean="0">
                <a:ea typeface="나눔스퀘어_ac" pitchFamily="50" charset="-127"/>
              </a:rPr>
              <a:t>Near</a:t>
            </a:r>
            <a:r>
              <a:rPr lang="ko-KR" altLang="en-US" sz="900" smtClean="0">
                <a:ea typeface="나눔스퀘어_ac" pitchFamily="50" charset="-127"/>
              </a:rPr>
              <a:t>는 항상</a:t>
            </a:r>
            <a:endParaRPr lang="en-US" altLang="ko-KR" sz="900" smtClean="0">
              <a:ea typeface="나눔스퀘어_ac" pitchFamily="50" charset="-127"/>
            </a:endParaRPr>
          </a:p>
          <a:p>
            <a:pPr algn="ctr"/>
            <a:r>
              <a:rPr lang="ko-KR" altLang="en-US" sz="900" smtClean="0">
                <a:ea typeface="나눔스퀘어_ac" pitchFamily="50" charset="-127"/>
              </a:rPr>
              <a:t>문의글을 기다리고 있어요</a:t>
            </a:r>
            <a:r>
              <a:rPr lang="en-US" altLang="ko-KR" sz="900" smtClean="0">
                <a:ea typeface="나눔스퀘어_ac" pitchFamily="50" charset="-127"/>
              </a:rPr>
              <a:t>.</a:t>
            </a:r>
          </a:p>
        </p:txBody>
      </p:sp>
      <p:pic>
        <p:nvPicPr>
          <p:cNvPr id="27" name="Picture 2" descr="C:\Users\505\Downloads\iconfinder_picture_love_favourite_approval_best_65567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096" y="3148604"/>
            <a:ext cx="520049" cy="473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lide2_shape4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8_shape3"/>
          <p:cNvSpPr/>
          <p:nvPr/>
        </p:nvSpPr>
        <p:spPr>
          <a:xfrm>
            <a:off x="189493" y="321454"/>
            <a:ext cx="232683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b="1" kern="1200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개요</a:t>
            </a:r>
            <a:endParaRPr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2844" y="900100"/>
            <a:ext cx="8835790" cy="1671650"/>
          </a:xfrm>
          <a:prstGeom prst="rect">
            <a:avLst/>
          </a:prstGeom>
          <a:solidFill>
            <a:srgbClr val="7E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lide8_shape5"/>
          <p:cNvSpPr/>
          <p:nvPr/>
        </p:nvSpPr>
        <p:spPr>
          <a:xfrm>
            <a:off x="998328" y="1530378"/>
            <a:ext cx="6431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50000"/>
              </a:lnSpc>
            </a:pP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주어진 휴가는 써야하는데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, </a:t>
            </a: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종일 집에만 있기엔 아쉬운 요즘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.</a:t>
            </a:r>
          </a:p>
          <a:p>
            <a:pPr marL="0" algn="ctr" latinLnBrk="1">
              <a:lnSpc>
                <a:spcPct val="150000"/>
              </a:lnSpc>
            </a:pP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가까운 주변 곳곳에 숨어있는 색다른 숙소를 찾아보는 건 어떠세요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?</a:t>
            </a:r>
          </a:p>
          <a:p>
            <a:pPr marL="0" algn="ctr" latinLnBrk="1">
              <a:lnSpc>
                <a:spcPct val="150000"/>
              </a:lnSpc>
            </a:pP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직접 음식을 해먹고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, </a:t>
            </a: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저녁엔 가벼운 영화를 보며 사랑하는 사람들과의 여유로운 하루를 보내보세요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.</a:t>
            </a:r>
          </a:p>
          <a:p>
            <a:pPr marL="0" algn="ctr" latinLnBrk="1">
              <a:lnSpc>
                <a:spcPct val="150000"/>
              </a:lnSpc>
            </a:pP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NEAR</a:t>
            </a: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에서 도와드릴게요</a:t>
            </a:r>
            <a:r>
              <a:rPr lang="en-US" altLang="ko-KR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.</a:t>
            </a:r>
            <a:r>
              <a:rPr lang="ko-KR" altLang="en-US" sz="1000" b="1" spc="-100" smtClean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 </a:t>
            </a:r>
            <a:endParaRPr sz="1000" b="1" kern="1200" spc="-10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25513" y="1071552"/>
            <a:ext cx="403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smtClean="0">
                <a:solidFill>
                  <a:srgbClr val="FFFFFF"/>
                </a:solidFill>
                <a:latin typeface="+mj-ea"/>
                <a:ea typeface="+mj-ea"/>
                <a:cs typeface="Segoe UI Historic" pitchFamily="34" charset="0"/>
              </a:rPr>
              <a:t>가까운 곳의 편안한 휴식처</a:t>
            </a:r>
            <a:r>
              <a:rPr lang="en-US" altLang="ko-KR" sz="2000" b="1" spc="-150" smtClean="0">
                <a:solidFill>
                  <a:srgbClr val="FFFFFF"/>
                </a:solidFill>
                <a:latin typeface="+mj-ea"/>
                <a:ea typeface="+mj-ea"/>
                <a:cs typeface="Segoe UI Historic" pitchFamily="34" charset="0"/>
              </a:rPr>
              <a:t>, Near</a:t>
            </a:r>
            <a:endParaRPr lang="ko-KR" altLang="en-US" sz="2000" b="1" spc="-150">
              <a:solidFill>
                <a:srgbClr val="FFFFFF"/>
              </a:solidFill>
              <a:latin typeface="+mj-ea"/>
              <a:ea typeface="+mj-ea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74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80849" y="1997702"/>
            <a:ext cx="1983031" cy="138499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5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05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</a:p>
          <a:p>
            <a:endParaRPr lang="en-US" altLang="ko-KR" sz="105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b="1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50" spc="-150" smtClean="0">
                <a:latin typeface="맑은 고딕" pitchFamily="50" charset="-127"/>
                <a:ea typeface="맑은 고딕" pitchFamily="50" charset="-127"/>
              </a:rPr>
              <a:t>     삭제된 예약 목록 구현</a:t>
            </a:r>
            <a:endParaRPr lang="en-US" altLang="ko-KR" sz="1050" spc="-15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5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50" spc="-18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6792" y="700287"/>
            <a:ext cx="1261628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전체 예약 관리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357158" y="381737"/>
            <a:ext cx="130494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slide8_shape3"/>
          <p:cNvSpPr/>
          <p:nvPr/>
        </p:nvSpPr>
        <p:spPr>
          <a:xfrm>
            <a:off x="428596" y="1632688"/>
            <a:ext cx="108552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4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기능명세서</a:t>
            </a:r>
            <a:endParaRPr sz="14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345" y="1069748"/>
            <a:ext cx="130407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A_ReserveList.jsp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08121" y="1540901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999432" y="1196707"/>
            <a:ext cx="115207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예약 목</a:t>
            </a:r>
            <a:r>
              <a:rPr lang="ko-KR" altLang="en-US" sz="1200" b="1" spc="-180">
                <a:latin typeface="맑은 고딕" pitchFamily="50" charset="-127"/>
                <a:ea typeface="맑은 고딕" pitchFamily="50" charset="-127"/>
              </a:rPr>
              <a:t>록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95306" y="1697801"/>
            <a:ext cx="6044597" cy="246224"/>
            <a:chOff x="2595303" y="2263745"/>
            <a:chExt cx="6044597" cy="328300"/>
          </a:xfrm>
        </p:grpSpPr>
        <p:sp>
          <p:nvSpPr>
            <p:cNvPr id="34" name="TextBox 33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" name="그룹 67"/>
          <p:cNvGrpSpPr/>
          <p:nvPr/>
        </p:nvGrpSpPr>
        <p:grpSpPr>
          <a:xfrm>
            <a:off x="2595306" y="2016926"/>
            <a:ext cx="6044597" cy="246224"/>
            <a:chOff x="2595303" y="2263745"/>
            <a:chExt cx="6044597" cy="328300"/>
          </a:xfrm>
        </p:grpSpPr>
        <p:sp>
          <p:nvSpPr>
            <p:cNvPr id="69" name="TextBox 68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그룹 74"/>
          <p:cNvGrpSpPr/>
          <p:nvPr/>
        </p:nvGrpSpPr>
        <p:grpSpPr>
          <a:xfrm>
            <a:off x="2595306" y="2336052"/>
            <a:ext cx="6044597" cy="246224"/>
            <a:chOff x="2595303" y="2263745"/>
            <a:chExt cx="6044597" cy="328300"/>
          </a:xfrm>
        </p:grpSpPr>
        <p:sp>
          <p:nvSpPr>
            <p:cNvPr id="76" name="TextBox 75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81"/>
          <p:cNvGrpSpPr/>
          <p:nvPr/>
        </p:nvGrpSpPr>
        <p:grpSpPr>
          <a:xfrm>
            <a:off x="2595306" y="2655178"/>
            <a:ext cx="6044597" cy="246224"/>
            <a:chOff x="2595303" y="2263745"/>
            <a:chExt cx="6044597" cy="328300"/>
          </a:xfrm>
        </p:grpSpPr>
        <p:sp>
          <p:nvSpPr>
            <p:cNvPr id="83" name="TextBox 82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그룹 88"/>
          <p:cNvGrpSpPr/>
          <p:nvPr/>
        </p:nvGrpSpPr>
        <p:grpSpPr>
          <a:xfrm>
            <a:off x="2595306" y="2974303"/>
            <a:ext cx="6044597" cy="246224"/>
            <a:chOff x="2595303" y="2263745"/>
            <a:chExt cx="6044597" cy="328300"/>
          </a:xfrm>
        </p:grpSpPr>
        <p:sp>
          <p:nvSpPr>
            <p:cNvPr id="90" name="TextBox 89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그룹 102"/>
          <p:cNvGrpSpPr/>
          <p:nvPr/>
        </p:nvGrpSpPr>
        <p:grpSpPr>
          <a:xfrm>
            <a:off x="2595306" y="3293430"/>
            <a:ext cx="6044597" cy="246224"/>
            <a:chOff x="2595303" y="2263745"/>
            <a:chExt cx="6044597" cy="328300"/>
          </a:xfrm>
        </p:grpSpPr>
        <p:sp>
          <p:nvSpPr>
            <p:cNvPr id="104" name="TextBox 103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그룹 109"/>
          <p:cNvGrpSpPr/>
          <p:nvPr/>
        </p:nvGrpSpPr>
        <p:grpSpPr>
          <a:xfrm>
            <a:off x="2595306" y="3612557"/>
            <a:ext cx="6044597" cy="246224"/>
            <a:chOff x="2595303" y="2263745"/>
            <a:chExt cx="6044597" cy="328300"/>
          </a:xfrm>
        </p:grpSpPr>
        <p:sp>
          <p:nvSpPr>
            <p:cNvPr id="111" name="TextBox 110"/>
            <p:cNvSpPr txBox="1"/>
            <p:nvPr/>
          </p:nvSpPr>
          <p:spPr>
            <a:xfrm>
              <a:off x="3956923" y="2263745"/>
              <a:ext cx="947997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숙소 이름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203395" y="2263746"/>
              <a:ext cx="868591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날짜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370461" y="2263745"/>
              <a:ext cx="757110" cy="32829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74667" y="2263746"/>
              <a:ext cx="693783" cy="287259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spc="-15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취소하기</a:t>
              </a:r>
              <a:endParaRPr lang="en-US" altLang="ko-KR" sz="800" b="1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595303" y="2588363"/>
              <a:ext cx="6044597" cy="0"/>
            </a:xfrm>
            <a:prstGeom prst="line">
              <a:avLst/>
            </a:prstGeom>
            <a:ln w="6350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2710451" y="2263749"/>
              <a:ext cx="947997" cy="32829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spc="-180" smtClean="0">
                  <a:latin typeface="맑은 고딕" pitchFamily="50" charset="-127"/>
                  <a:ea typeface="맑은 고딕" pitchFamily="50" charset="-127"/>
                </a:rPr>
                <a:t>고객 정보</a:t>
              </a:r>
              <a:endParaRPr lang="en-US" altLang="ko-KR" sz="1000" spc="-18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448791" y="2234014"/>
            <a:ext cx="119425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취소가 완료 되었습니다</a:t>
            </a:r>
            <a:r>
              <a:rPr lang="en-US" altLang="ko-KR" sz="800" spc="-18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04863" y="1663817"/>
            <a:ext cx="274434" cy="27699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1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5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89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숙소등록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예약관리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고객센터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97156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mtClean="0">
                  <a:latin typeface="+mn-ea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1427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357436"/>
            <a:ext cx="3321558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85720" y="1714494"/>
            <a:ext cx="1428760" cy="192882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GetallReserve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통해 전체 예약 내역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데이터를 삭제 후 예약 목록 페이지로 이동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삭제된 예약목록 구현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3070" y="500048"/>
            <a:ext cx="704808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86792" y="700287"/>
            <a:ext cx="1261628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1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80" smtClean="0">
                <a:latin typeface="맑은 고딕" pitchFamily="50" charset="-127"/>
                <a:ea typeface="맑은 고딕" pitchFamily="50" charset="-127"/>
              </a:rPr>
              <a:t>전체 예약 관리</a:t>
            </a:r>
            <a:endParaRPr lang="en-US" altLang="ko-KR" sz="11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slide8_shape3"/>
          <p:cNvSpPr/>
          <p:nvPr/>
        </p:nvSpPr>
        <p:spPr>
          <a:xfrm>
            <a:off x="357158" y="381737"/>
            <a:ext cx="130494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sz="1600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sz="1600"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345" y="1069748"/>
            <a:ext cx="130407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A_ReserveList.jsp</a:t>
            </a:r>
          </a:p>
        </p:txBody>
      </p:sp>
      <p:cxnSp>
        <p:nvCxnSpPr>
          <p:cNvPr id="21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3571882"/>
            <a:ext cx="4118233" cy="122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720" y="700287"/>
            <a:ext cx="140450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ko-KR" altLang="en-US" sz="1200" spc="-180">
                <a:latin typeface="맑은 고딕" pitchFamily="50" charset="-127"/>
                <a:ea typeface="맑은 고딕" pitchFamily="50" charset="-127"/>
              </a:rPr>
              <a:t>변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 관리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slide8_shape3"/>
          <p:cNvSpPr/>
          <p:nvPr/>
        </p:nvSpPr>
        <p:spPr>
          <a:xfrm>
            <a:off x="280342" y="381737"/>
            <a:ext cx="145272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7158" y="1069748"/>
            <a:ext cx="129157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A_HelpList.jsp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08121" y="1540901"/>
            <a:ext cx="6334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64850" y="1205324"/>
            <a:ext cx="159374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400" b="1" spc="-180" smtClean="0">
                <a:latin typeface="맑은 고딕" pitchFamily="50" charset="-127"/>
                <a:ea typeface="맑은 고딕" pitchFamily="50" charset="-127"/>
              </a:rPr>
              <a:t>문의 내역</a:t>
            </a:r>
            <a:endParaRPr lang="en-US" altLang="ko-KR" sz="1400" b="1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9553" y="1855781"/>
            <a:ext cx="159374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내역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Google Shape;84;p15"/>
          <p:cNvSpPr/>
          <p:nvPr/>
        </p:nvSpPr>
        <p:spPr>
          <a:xfrm>
            <a:off x="3043788" y="1857370"/>
            <a:ext cx="5063364" cy="19901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Google Shape;84;p15"/>
          <p:cNvSpPr/>
          <p:nvPr/>
        </p:nvSpPr>
        <p:spPr>
          <a:xfrm>
            <a:off x="3043788" y="2056385"/>
            <a:ext cx="5063364" cy="71971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99004" y="2091657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고객 이메일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066274" y="2316614"/>
            <a:ext cx="5021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44064" y="2353398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내용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25039" y="2091657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날짜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2269476" y="381737"/>
            <a:ext cx="6611988" cy="4551066"/>
            <a:chOff x="2269476" y="381737"/>
            <a:chExt cx="6611988" cy="4551066"/>
          </a:xfrm>
        </p:grpSpPr>
        <p:sp>
          <p:nvSpPr>
            <p:cNvPr id="59" name="Google Shape;84;p15"/>
            <p:cNvSpPr/>
            <p:nvPr/>
          </p:nvSpPr>
          <p:spPr>
            <a:xfrm>
              <a:off x="2269476" y="381737"/>
              <a:ext cx="6611988" cy="455106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latin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9138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숙소등록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5859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예약관리</a:t>
              </a:r>
              <a:endParaRPr lang="en-US" altLang="ko-KR" sz="1050" b="1" spc="-180" smtClean="0">
                <a:latin typeface="+mn-ea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48051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80" smtClean="0">
                  <a:latin typeface="+mn-ea"/>
                </a:rPr>
                <a:t>고객센터</a:t>
              </a:r>
              <a:endParaRPr lang="en-US" altLang="ko-KR" sz="1050" b="1" spc="-180" smtClean="0">
                <a:latin typeface="+mn-ea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2408121" y="857238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464711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회사 소개</a:t>
              </a:r>
              <a:endParaRPr lang="en-US" altLang="ko-KR" sz="1050" b="1" spc="-150" smtClean="0">
                <a:latin typeface="+mn-ea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2408121" y="4407954"/>
              <a:ext cx="63346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428860" y="4524718"/>
              <a:ext cx="87927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오시는 길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00562" y="4524718"/>
              <a:ext cx="99595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pc="-150" smtClean="0">
                  <a:latin typeface="+mn-ea"/>
                </a:rPr>
                <a:t>제휴문</a:t>
              </a:r>
              <a:r>
                <a:rPr lang="ko-KR" altLang="en-US" sz="1050" b="1" spc="-150">
                  <a:latin typeface="+mn-ea"/>
                </a:rPr>
                <a:t>의</a:t>
              </a:r>
              <a:endParaRPr lang="en-US" altLang="ko-KR" sz="1050" b="1" spc="-150" smtClean="0">
                <a:latin typeface="+mn-ea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01024" y="4555496"/>
              <a:ext cx="879278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관리자 로그인</a:t>
              </a:r>
              <a:endParaRPr lang="en-US" altLang="ko-KR" sz="900" b="1" spc="-150" smtClean="0"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71565" y="517838"/>
              <a:ext cx="730723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smtClean="0">
                  <a:latin typeface="+mn-ea"/>
                </a:rPr>
                <a:t>Near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009553" y="2888592"/>
            <a:ext cx="159374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내역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Google Shape;84;p15"/>
          <p:cNvSpPr/>
          <p:nvPr/>
        </p:nvSpPr>
        <p:spPr>
          <a:xfrm>
            <a:off x="3043788" y="2890181"/>
            <a:ext cx="5063364" cy="19901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Google Shape;84;p15"/>
          <p:cNvSpPr/>
          <p:nvPr/>
        </p:nvSpPr>
        <p:spPr>
          <a:xfrm>
            <a:off x="3043788" y="3089196"/>
            <a:ext cx="5063364" cy="71971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99004" y="3124468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고객 이메일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066274" y="3349425"/>
            <a:ext cx="5021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244064" y="3386209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내용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25039" y="3124468"/>
            <a:ext cx="97674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spc="-180" smtClean="0">
                <a:latin typeface="맑은 고딕" pitchFamily="50" charset="-127"/>
                <a:ea typeface="맑은 고딕" pitchFamily="50" charset="-127"/>
              </a:rPr>
              <a:t>문의 날짜</a:t>
            </a:r>
            <a:endParaRPr lang="en-US" altLang="ko-KR" sz="105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85720" y="1714494"/>
            <a:ext cx="1428760" cy="228601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예약 목록과 구분하여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GetallReserve DB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DeleteReserve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SQL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명령문에서 해당 데이터를 삭제 후 전체 </a:t>
            </a:r>
            <a:r>
              <a:rPr lang="en-US" altLang="ko-KR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ReserveList DB </a:t>
            </a:r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</a:t>
            </a:r>
            <a:endParaRPr lang="en-US" altLang="ko-KR" sz="1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페이지로 돌아와 삭제된 예약목록 구현</a:t>
            </a:r>
            <a:endParaRPr lang="en-US" altLang="ko-KR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36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4650" y="1607737"/>
            <a:ext cx="1699706" cy="1380002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GetAllhelpnear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통해 </a:t>
            </a:r>
            <a:r>
              <a:rPr lang="en-US" altLang="ko-KR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NearHelp DB </a:t>
            </a:r>
            <a:r>
              <a:rPr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</a:t>
            </a:r>
            <a:endParaRPr lang="en-US" altLang="ko-KR" sz="105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2786064"/>
            <a:ext cx="3170423" cy="216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285720" y="700287"/>
            <a:ext cx="140450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80" smtClean="0">
                <a:latin typeface="맑은 고딕" pitchFamily="50" charset="-127"/>
                <a:ea typeface="맑은 고딕" pitchFamily="50" charset="-127"/>
              </a:rPr>
              <a:t>숙소 예약 사이트</a:t>
            </a:r>
            <a:endParaRPr lang="en-US" altLang="ko-KR" sz="1200" b="1" spc="-18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spc="-18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ko-KR" altLang="en-US" sz="1200" spc="-180">
                <a:latin typeface="맑은 고딕" pitchFamily="50" charset="-127"/>
                <a:ea typeface="맑은 고딕" pitchFamily="50" charset="-127"/>
              </a:rPr>
              <a:t>변</a:t>
            </a:r>
            <a:r>
              <a:rPr lang="ko-KR" altLang="en-US" sz="1200" spc="-180" smtClean="0">
                <a:latin typeface="맑은 고딕" pitchFamily="50" charset="-127"/>
                <a:ea typeface="맑은 고딕" pitchFamily="50" charset="-127"/>
              </a:rPr>
              <a:t> 관리</a:t>
            </a:r>
            <a:endParaRPr lang="en-US" altLang="ko-KR" sz="1200" spc="-18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slide8_shape3"/>
          <p:cNvSpPr/>
          <p:nvPr/>
        </p:nvSpPr>
        <p:spPr>
          <a:xfrm>
            <a:off x="280342" y="381737"/>
            <a:ext cx="145272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관리자페이지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158" y="1069748"/>
            <a:ext cx="1291576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A_HelpList.jsp</a:t>
            </a:r>
          </a:p>
        </p:txBody>
      </p:sp>
      <p:cxnSp>
        <p:nvCxnSpPr>
          <p:cNvPr id="35" name="slide8_shape1"/>
          <p:cNvCxnSpPr/>
          <p:nvPr/>
        </p:nvCxnSpPr>
        <p:spPr>
          <a:xfrm>
            <a:off x="285720" y="1417588"/>
            <a:ext cx="144000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b="8333"/>
          <a:stretch>
            <a:fillRect/>
          </a:stretch>
        </p:blipFill>
        <p:spPr bwMode="auto">
          <a:xfrm>
            <a:off x="2428860" y="357172"/>
            <a:ext cx="619751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2500298" y="4214824"/>
            <a:ext cx="4071966" cy="785818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357950" y="2701470"/>
            <a:ext cx="2500330" cy="1156164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391973" y="2701470"/>
            <a:ext cx="1304089" cy="1156164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96504" y="2701470"/>
            <a:ext cx="1304089" cy="1156164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22938" y="2701470"/>
            <a:ext cx="1304089" cy="1156164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대각선 방향의 모서리가 잘린 사각형 19"/>
          <p:cNvSpPr/>
          <p:nvPr/>
        </p:nvSpPr>
        <p:spPr>
          <a:xfrm>
            <a:off x="1142976" y="1047859"/>
            <a:ext cx="1428760" cy="486054"/>
          </a:xfrm>
          <a:prstGeom prst="snip2DiagRect">
            <a:avLst/>
          </a:prstGeom>
          <a:solidFill>
            <a:srgbClr val="E6B9B8">
              <a:alpha val="89804"/>
            </a:srgbClr>
          </a:solidFill>
          <a:ln w="9525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rPr>
              <a:t>숙소 예약</a:t>
            </a:r>
            <a:endParaRPr lang="ko-KR" altLang="en-US" sz="1200">
              <a:solidFill>
                <a:schemeClr val="tx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대각선 방향의 모서리가 잘린 사각형 21"/>
          <p:cNvSpPr/>
          <p:nvPr/>
        </p:nvSpPr>
        <p:spPr>
          <a:xfrm>
            <a:off x="2857488" y="1047859"/>
            <a:ext cx="1428760" cy="486054"/>
          </a:xfrm>
          <a:prstGeom prst="snip2DiagRect">
            <a:avLst/>
          </a:prstGeom>
          <a:solidFill>
            <a:srgbClr val="E6B9B8">
              <a:alpha val="89804"/>
            </a:srgbClr>
          </a:solidFill>
          <a:ln w="9525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rPr>
              <a:t>회원 정보 관리</a:t>
            </a:r>
            <a:endParaRPr lang="ko-KR" altLang="en-US" sz="1200">
              <a:solidFill>
                <a:schemeClr val="tx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대각선 방향의 모서리가 잘린 사각형 22"/>
          <p:cNvSpPr/>
          <p:nvPr/>
        </p:nvSpPr>
        <p:spPr>
          <a:xfrm>
            <a:off x="4643438" y="1047859"/>
            <a:ext cx="1428760" cy="486054"/>
          </a:xfrm>
          <a:prstGeom prst="snip2DiagRect">
            <a:avLst/>
          </a:prstGeom>
          <a:solidFill>
            <a:srgbClr val="E6B9B8">
              <a:alpha val="89804"/>
            </a:srgbClr>
          </a:solidFill>
          <a:ln w="9525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rPr>
              <a:t>고객센터</a:t>
            </a:r>
            <a:r>
              <a:rPr lang="en-US" altLang="ko-KR" sz="1200" smtClean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rPr>
              <a:t>(Q&amp;A)</a:t>
            </a:r>
            <a:endParaRPr lang="ko-KR" altLang="en-US" sz="1200">
              <a:solidFill>
                <a:schemeClr val="tx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대각선 방향의 모서리가 잘린 사각형 23"/>
          <p:cNvSpPr/>
          <p:nvPr/>
        </p:nvSpPr>
        <p:spPr>
          <a:xfrm>
            <a:off x="6422428" y="1047859"/>
            <a:ext cx="1428760" cy="486054"/>
          </a:xfrm>
          <a:prstGeom prst="snip2DiagRect">
            <a:avLst/>
          </a:prstGeom>
          <a:solidFill>
            <a:srgbClr val="E6B9B8">
              <a:alpha val="89804"/>
            </a:srgbClr>
          </a:solidFill>
          <a:ln w="9525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스퀘어_ac" pitchFamily="50" charset="-127"/>
                <a:ea typeface="나눔스퀘어_ac" pitchFamily="50" charset="-127"/>
              </a:rPr>
              <a:t>관리자 페이지</a:t>
            </a:r>
            <a:endParaRPr lang="ko-KR" altLang="en-US" sz="1200">
              <a:solidFill>
                <a:schemeClr val="tx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21" name="slide2_shape4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14744" y="500048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smtClean="0"/>
              <a:t>사이트 주요 기능</a:t>
            </a:r>
            <a:endParaRPr lang="ko-KR" altLang="en-US" sz="1400" b="1" spc="-150"/>
          </a:p>
        </p:txBody>
      </p:sp>
      <p:sp>
        <p:nvSpPr>
          <p:cNvPr id="11" name="TextBox 10"/>
          <p:cNvSpPr txBox="1"/>
          <p:nvPr/>
        </p:nvSpPr>
        <p:spPr>
          <a:xfrm>
            <a:off x="534239" y="2571750"/>
            <a:ext cx="1037367" cy="276999"/>
          </a:xfrm>
          <a:prstGeom prst="rect">
            <a:avLst/>
          </a:prstGeom>
          <a:solidFill>
            <a:srgbClr val="E6B9B8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숙소 찾기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4437" y="2571750"/>
            <a:ext cx="1037367" cy="276999"/>
          </a:xfrm>
          <a:prstGeom prst="rect">
            <a:avLst/>
          </a:prstGeom>
          <a:solidFill>
            <a:srgbClr val="E6B9B8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4635" y="2571750"/>
            <a:ext cx="1037367" cy="276999"/>
          </a:xfrm>
          <a:prstGeom prst="rect">
            <a:avLst/>
          </a:prstGeom>
          <a:solidFill>
            <a:srgbClr val="E6B9B8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고객센터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239" y="3071816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숙소 목록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239" y="3500444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예약하기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0825" y="3071816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72329" y="2500312"/>
            <a:ext cx="1037367" cy="276999"/>
          </a:xfrm>
          <a:prstGeom prst="rect">
            <a:avLst/>
          </a:prstGeom>
          <a:solidFill>
            <a:srgbClr val="E6B9B8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마이 페이지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633" y="3071816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질문과 답변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7818" y="4509329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문의 내역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15271" y="3071816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정보 수정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00825" y="3429006"/>
            <a:ext cx="1037367" cy="27699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예약취소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9058" y="2000246"/>
            <a:ext cx="1037367" cy="307777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spc="-150" smtClean="0">
                <a:latin typeface="맑은 고딕" pitchFamily="50" charset="-127"/>
                <a:ea typeface="맑은 고딕" pitchFamily="50" charset="-127"/>
              </a:rPr>
              <a:t>메인</a:t>
            </a:r>
            <a:endParaRPr lang="ko-KR" altLang="en-US" sz="14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9058" y="4071948"/>
            <a:ext cx="1186851" cy="276999"/>
          </a:xfrm>
          <a:prstGeom prst="rect">
            <a:avLst/>
          </a:prstGeom>
          <a:solidFill>
            <a:srgbClr val="E6B9B8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관리</a:t>
            </a:r>
            <a:r>
              <a:rPr lang="ko-KR" altLang="en-US" sz="1200" b="1" spc="-15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 페이지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77377" y="4509329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숙소 등록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03800" y="4509329"/>
            <a:ext cx="1037367" cy="27699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예약 관</a:t>
            </a:r>
            <a:r>
              <a:rPr lang="ko-KR" altLang="en-US" sz="1200" b="1" spc="-150">
                <a:latin typeface="맑은 고딕" pitchFamily="50" charset="-127"/>
                <a:ea typeface="맑은 고딕" pitchFamily="50" charset="-127"/>
              </a:rPr>
              <a:t>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4633" y="3429006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pc="-150" smtClean="0">
                <a:latin typeface="맑은 고딕" pitchFamily="50" charset="-127"/>
                <a:ea typeface="맑은 고딕" pitchFamily="50" charset="-127"/>
              </a:rPr>
              <a:t>1:1</a:t>
            </a:r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문의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slide2_shape4"/>
          <p:cNvCxnSpPr/>
          <p:nvPr/>
        </p:nvCxnSpPr>
        <p:spPr>
          <a:xfrm>
            <a:off x="251520" y="178593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8_shape3"/>
          <p:cNvSpPr/>
          <p:nvPr/>
        </p:nvSpPr>
        <p:spPr>
          <a:xfrm>
            <a:off x="179512" y="346355"/>
            <a:ext cx="223224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b="1" kern="1200" spc="-15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메뉴 구성</a:t>
            </a:r>
            <a:endParaRPr b="1" kern="1200" spc="-15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57752" y="2701470"/>
            <a:ext cx="1304089" cy="1156164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000412" y="2792642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00412" y="3212517"/>
            <a:ext cx="1037367" cy="276999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spc="-15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1200" b="1" spc="-15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02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8_shape3"/>
          <p:cNvSpPr/>
          <p:nvPr/>
        </p:nvSpPr>
        <p:spPr>
          <a:xfrm>
            <a:off x="179512" y="346355"/>
            <a:ext cx="25351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요구분석 정의서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08218039"/>
              </p:ext>
            </p:extLst>
          </p:nvPr>
        </p:nvGraphicFramePr>
        <p:xfrm>
          <a:off x="285720" y="857238"/>
          <a:ext cx="7195995" cy="398431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54082"/>
                <a:gridCol w="1120415"/>
                <a:gridCol w="1666220"/>
                <a:gridCol w="3655278"/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구분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메뉴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기능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상세기능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27813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사용자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로그인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회원 로그인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아이디</a:t>
                      </a:r>
                      <a:r>
                        <a:rPr lang="en-US" altLang="ko-KR" sz="1000" spc="-150" smtClean="0"/>
                        <a:t>,</a:t>
                      </a:r>
                      <a:r>
                        <a:rPr lang="en-US" altLang="ko-KR" sz="1000" spc="-150" baseline="0" smtClean="0"/>
                        <a:t> </a:t>
                      </a:r>
                      <a:r>
                        <a:rPr lang="ko-KR" altLang="en-US" sz="1000" spc="-150" baseline="0" smtClean="0"/>
                        <a:t>비밀번호를 입력하면 회원 페이지 로드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724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회원가입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비회원 가입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예약에 필요한 개인 정보를</a:t>
                      </a:r>
                      <a:r>
                        <a:rPr lang="ko-KR" altLang="en-US" sz="1000" spc="-150" baseline="0" smtClean="0"/>
                        <a:t> 입력 후 회원 가입 진행</a:t>
                      </a:r>
                      <a:r>
                        <a:rPr lang="ko-KR" altLang="en-US" sz="1000" spc="-150" smtClean="0"/>
                        <a:t> 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278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내 정보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회원 가입 정보 내역 수정 가능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88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숙소 목록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등록된 숙소 목록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분할 반응형 페이지로 구성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88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숙소 예약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회원 숙소 예약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당일 기준 </a:t>
                      </a:r>
                      <a:r>
                        <a:rPr lang="en-US" altLang="ko-KR" sz="1000" spc="-150" smtClean="0"/>
                        <a:t>2</a:t>
                      </a:r>
                      <a:r>
                        <a:rPr lang="ko-KR" altLang="en-US" sz="1000" spc="-150" smtClean="0"/>
                        <a:t>일 뒤부터 예약 가능</a:t>
                      </a:r>
                      <a:r>
                        <a:rPr lang="en-US" altLang="ko-KR" sz="1000" spc="-150" smtClean="0"/>
                        <a:t>, </a:t>
                      </a:r>
                      <a:r>
                        <a:rPr lang="ko-KR" altLang="en-US" sz="1000" spc="-150" baseline="0" smtClean="0"/>
                        <a:t>기간 입력 시 금액 자동 출력 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88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예약 확인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해당 회원의 예약확인 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마이 페이지에서 전체 예약 목록 확인 가능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88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예약 취소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예약 취소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마이 페이지의 예약 목록에서 삭제 버튼 구현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3886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1:1 </a:t>
                      </a:r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en-US" altLang="ko-KR" sz="1000" b="0" spc="-150" baseline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spc="-150" baseline="0" smtClean="0">
                          <a:latin typeface="맑은 고딕" pitchFamily="50" charset="-127"/>
                          <a:ea typeface="맑은 고딕" pitchFamily="50" charset="-127"/>
                        </a:rPr>
                        <a:t>문의글 등록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문의글을 남기면 관리자 페이지에서 확인 가능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2781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관리자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숙소 등록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신규 숙소 등록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신규 숙소들을 관리자 페이지에서 등록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278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고객센터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-150" smtClean="0"/>
                        <a:t>1:1 </a:t>
                      </a:r>
                      <a:r>
                        <a:rPr lang="ko-KR" altLang="en-US" sz="1000" spc="-150" smtClean="0"/>
                        <a:t>문의글 목록 보기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사용자가 등록한 </a:t>
                      </a:r>
                      <a:r>
                        <a:rPr lang="en-US" altLang="ko-KR" sz="1000" b="0" spc="-150" smtClean="0"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en-US" altLang="ko-KR" sz="1000" b="0" spc="-150" baseline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spc="-150" baseline="0" smtClean="0">
                          <a:latin typeface="맑은 고딕" pitchFamily="50" charset="-127"/>
                          <a:ea typeface="맑은 고딕" pitchFamily="50" charset="-127"/>
                        </a:rPr>
                        <a:t>문의글을 확인 가능</a:t>
                      </a:r>
                      <a:endParaRPr lang="ko-KR" altLang="en-US" sz="1000" b="0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  <a:tr h="278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예약 관리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smtClean="0"/>
                        <a:t>전체 회원 예약관리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pc="-150" smtClean="0"/>
                        <a:t>전체 회원의 예약 확인 가능</a:t>
                      </a:r>
                      <a:r>
                        <a:rPr lang="en-US" altLang="ko-KR" sz="1000" spc="-150" smtClean="0"/>
                        <a:t>, </a:t>
                      </a:r>
                      <a:r>
                        <a:rPr lang="ko-KR" altLang="en-US" sz="1000" spc="-150" smtClean="0"/>
                        <a:t>삭제 수정 기능 구현 </a:t>
                      </a:r>
                      <a:endParaRPr lang="ko-KR" altLang="en-US" sz="1000" b="1" spc="-1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169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3643306" y="1000114"/>
            <a:ext cx="4857784" cy="2786082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00034" y="1000114"/>
            <a:ext cx="3000396" cy="2786082"/>
          </a:xfrm>
          <a:prstGeom prst="rect">
            <a:avLst/>
          </a:prstGeom>
          <a:solidFill>
            <a:schemeClr val="bg1"/>
          </a:solidFill>
          <a:ln w="3175">
            <a:solidFill>
              <a:srgbClr val="FFE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8_shape3"/>
          <p:cNvSpPr/>
          <p:nvPr/>
        </p:nvSpPr>
        <p:spPr>
          <a:xfrm>
            <a:off x="214282" y="381737"/>
            <a:ext cx="149055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프로젝트 구조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14428"/>
            <a:ext cx="1290637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1214428"/>
            <a:ext cx="1700213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b="51020"/>
          <a:stretch>
            <a:fillRect/>
          </a:stretch>
        </p:blipFill>
        <p:spPr bwMode="auto">
          <a:xfrm>
            <a:off x="571472" y="2500312"/>
            <a:ext cx="1316037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7620" y="1571618"/>
            <a:ext cx="1169987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16" y="3071816"/>
            <a:ext cx="13509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86380" y="1285866"/>
            <a:ext cx="1376363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2428874"/>
            <a:ext cx="13589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 b="340"/>
          <a:stretch>
            <a:fillRect/>
          </a:stretch>
        </p:blipFill>
        <p:spPr bwMode="auto">
          <a:xfrm>
            <a:off x="5286380" y="2714626"/>
            <a:ext cx="1350963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86182" y="1285866"/>
            <a:ext cx="960444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885943" y="2532070"/>
            <a:ext cx="1614487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786578" y="1285866"/>
            <a:ext cx="138430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597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28596" y="2928940"/>
          <a:ext cx="4186710" cy="2017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"/>
                <a:gridCol w="642942"/>
                <a:gridCol w="642942"/>
                <a:gridCol w="259717"/>
                <a:gridCol w="383225"/>
                <a:gridCol w="428628"/>
                <a:gridCol w="171019"/>
                <a:gridCol w="400485"/>
                <a:gridCol w="972000"/>
              </a:tblGrid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</a:t>
                      </a:r>
                      <a:r>
                        <a:rPr lang="en-US" altLang="ko-KR" sz="700" spc="-120" baseline="0" smtClean="0"/>
                        <a:t> </a:t>
                      </a:r>
                      <a:r>
                        <a:rPr lang="ko-KR" altLang="en-US" sz="700" spc="-120" baseline="0" smtClean="0"/>
                        <a:t>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0" smtClean="0"/>
                        <a:t>Members</a:t>
                      </a:r>
                      <a:endParaRPr lang="ko-KR" altLang="en-US" sz="700" spc="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0" smtClean="0"/>
                        <a:t>논리명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고객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-120" smtClean="0"/>
                        <a:t>유형 정의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회원가입</a:t>
                      </a:r>
                      <a:r>
                        <a:rPr lang="en-US" altLang="ko-KR" sz="700" spc="-120" smtClean="0"/>
                        <a:t>_</a:t>
                      </a:r>
                      <a:r>
                        <a:rPr lang="ko-KR" altLang="en-US" sz="700" spc="-120" smtClean="0"/>
                        <a:t>고객 기본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No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자료형태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길이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Null </a:t>
                      </a:r>
                      <a:r>
                        <a:rPr lang="ko-KR" altLang="en-US" sz="700" spc="0" smtClean="0"/>
                        <a:t>값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설명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1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고유번호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Userno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Not</a:t>
                      </a:r>
                      <a:r>
                        <a:rPr lang="en-US" altLang="ko-KR" sz="700" spc="-50" baseline="0" smtClean="0"/>
                        <a:t> 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Primary</a:t>
                      </a:r>
                      <a:r>
                        <a:rPr lang="en-US" altLang="ko-KR" sz="700" spc="-50" baseline="0" smtClean="0"/>
                        <a:t> Key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2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아이디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Userid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회원 아이디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3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비밀번호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Password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회원 비밀번호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4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닉네임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Username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회원 닉네임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5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이메일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Email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회원 이메일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6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전화번호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Contact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회원 전화번호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" name="그룹 4"/>
          <p:cNvGrpSpPr/>
          <p:nvPr/>
        </p:nvGrpSpPr>
        <p:grpSpPr>
          <a:xfrm>
            <a:off x="642910" y="928676"/>
            <a:ext cx="3636761" cy="1825612"/>
            <a:chOff x="830671" y="1737351"/>
            <a:chExt cx="3575508" cy="2662392"/>
          </a:xfrm>
        </p:grpSpPr>
        <p:grpSp>
          <p:nvGrpSpPr>
            <p:cNvPr id="3" name="그룹 65"/>
            <p:cNvGrpSpPr/>
            <p:nvPr/>
          </p:nvGrpSpPr>
          <p:grpSpPr>
            <a:xfrm>
              <a:off x="830671" y="1737351"/>
              <a:ext cx="1600846" cy="1992849"/>
              <a:chOff x="849056" y="1737351"/>
              <a:chExt cx="1600846" cy="19928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55855" y="1737351"/>
                <a:ext cx="1187248" cy="3815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b="1" smtClean="0">
                    <a:latin typeface="맑은 고딕" pitchFamily="50" charset="-127"/>
                    <a:ea typeface="맑은 고딕" pitchFamily="50" charset="-127"/>
                  </a:rPr>
                  <a:t>Member</a:t>
                </a:r>
                <a:endParaRPr lang="ko-KR" altLang="en-US" sz="11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49056" y="2249002"/>
                <a:ext cx="1600846" cy="14811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Userno number PK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Userid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Password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username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Email varchar2(20) 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Contact varchar2(20)</a:t>
                </a:r>
              </a:p>
            </p:txBody>
          </p:sp>
        </p:grpSp>
        <p:grpSp>
          <p:nvGrpSpPr>
            <p:cNvPr id="4" name="그룹 66"/>
            <p:cNvGrpSpPr/>
            <p:nvPr/>
          </p:nvGrpSpPr>
          <p:grpSpPr>
            <a:xfrm>
              <a:off x="2612663" y="1737351"/>
              <a:ext cx="1793516" cy="2662392"/>
              <a:chOff x="2545401" y="1737351"/>
              <a:chExt cx="1793516" cy="266239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848536" y="1737351"/>
                <a:ext cx="1187248" cy="38152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b="1" smtClean="0">
                    <a:latin typeface="맑은 고딕" pitchFamily="50" charset="-127"/>
                    <a:ea typeface="맑은 고딕" pitchFamily="50" charset="-127"/>
                  </a:rPr>
                  <a:t>NearList</a:t>
                </a:r>
                <a:endParaRPr lang="ko-KR" altLang="en-US" sz="11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45401" y="2245273"/>
                <a:ext cx="1793516" cy="215447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Nearno number PK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Nearname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Nearstate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Nearaddress varchar2(50)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Usepelple number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Price number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Img varchar(50)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Nearinfo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hostinfo varchar2(50)</a:t>
                </a:r>
                <a:endParaRPr lang="ko-KR" altLang="en-US" sz="100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24" name="slide8_shape3"/>
          <p:cNvSpPr/>
          <p:nvPr/>
        </p:nvSpPr>
        <p:spPr>
          <a:xfrm>
            <a:off x="214282" y="381737"/>
            <a:ext cx="149055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테이블 구조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714876" y="2285998"/>
          <a:ext cx="4186710" cy="2663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"/>
                <a:gridCol w="642942"/>
                <a:gridCol w="642942"/>
                <a:gridCol w="259717"/>
                <a:gridCol w="383225"/>
                <a:gridCol w="428628"/>
                <a:gridCol w="171019"/>
                <a:gridCol w="400485"/>
                <a:gridCol w="972000"/>
              </a:tblGrid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</a:t>
                      </a:r>
                      <a:r>
                        <a:rPr lang="en-US" altLang="ko-KR" sz="700" spc="-120" baseline="0" smtClean="0"/>
                        <a:t> </a:t>
                      </a:r>
                      <a:r>
                        <a:rPr lang="ko-KR" altLang="en-US" sz="700" spc="-120" baseline="0" smtClean="0"/>
                        <a:t>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0" smtClean="0"/>
                        <a:t>NearList</a:t>
                      </a:r>
                      <a:endParaRPr lang="ko-KR" altLang="en-US" sz="700" spc="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0" smtClean="0"/>
                        <a:t>논리명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-120" smtClean="0"/>
                        <a:t>유형 정의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목록</a:t>
                      </a:r>
                      <a:r>
                        <a:rPr lang="en-US" altLang="ko-KR" sz="700" spc="-120" smtClean="0"/>
                        <a:t>_</a:t>
                      </a:r>
                      <a:r>
                        <a:rPr lang="ko-KR" altLang="en-US" sz="700" spc="-120" smtClean="0"/>
                        <a:t>숙소 상세정보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No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자료형태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길이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Null </a:t>
                      </a:r>
                      <a:r>
                        <a:rPr lang="ko-KR" altLang="en-US" sz="700" spc="0" smtClean="0"/>
                        <a:t>값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설명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1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고유번호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Nearno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Not</a:t>
                      </a:r>
                      <a:r>
                        <a:rPr lang="en-US" altLang="ko-KR" sz="700" spc="-50" baseline="0" smtClean="0"/>
                        <a:t> 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Primary</a:t>
                      </a:r>
                      <a:r>
                        <a:rPr lang="en-US" altLang="ko-KR" sz="700" spc="-50" baseline="0" smtClean="0"/>
                        <a:t> Key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2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이름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Nearname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숙소 이름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3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주소</a:t>
                      </a:r>
                      <a:r>
                        <a:rPr lang="en-US" altLang="ko-KR" sz="700" spc="-120" smtClean="0"/>
                        <a:t>(</a:t>
                      </a:r>
                      <a:r>
                        <a:rPr lang="ko-KR" altLang="en-US" sz="700" spc="-120" smtClean="0"/>
                        <a:t>시</a:t>
                      </a:r>
                      <a:r>
                        <a:rPr lang="en-US" altLang="ko-KR" sz="700" spc="-120" smtClean="0"/>
                        <a:t>)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Neatstate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숙소 주소 중 시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4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주소</a:t>
                      </a:r>
                      <a:r>
                        <a:rPr lang="en-US" altLang="ko-KR" sz="700" spc="-120" smtClean="0"/>
                        <a:t>(</a:t>
                      </a:r>
                      <a:r>
                        <a:rPr lang="ko-KR" altLang="en-US" sz="700" spc="-120" smtClean="0"/>
                        <a:t>상세</a:t>
                      </a:r>
                      <a:r>
                        <a:rPr lang="en-US" altLang="ko-KR" sz="700" spc="-120" smtClean="0"/>
                        <a:t>)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Nearaddress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50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숙소 주소 중 상세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5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수용인원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Price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숙소 수용 인원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6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금액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Price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가격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7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이미지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Img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50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이미지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8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Nearinfo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숙소 정보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9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호스트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hostinfo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Varchar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50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호스트 정보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674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lide8_shape1"/>
          <p:cNvCxnSpPr/>
          <p:nvPr/>
        </p:nvCxnSpPr>
        <p:spPr>
          <a:xfrm>
            <a:off x="251520" y="24949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643438" y="2402560"/>
          <a:ext cx="4186710" cy="2474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"/>
                <a:gridCol w="642942"/>
                <a:gridCol w="642942"/>
                <a:gridCol w="259717"/>
                <a:gridCol w="383225"/>
                <a:gridCol w="428628"/>
                <a:gridCol w="171019"/>
                <a:gridCol w="400485"/>
                <a:gridCol w="972000"/>
              </a:tblGrid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</a:t>
                      </a:r>
                      <a:r>
                        <a:rPr lang="en-US" altLang="ko-KR" sz="700" spc="-120" baseline="0" smtClean="0"/>
                        <a:t> </a:t>
                      </a:r>
                      <a:r>
                        <a:rPr lang="ko-KR" altLang="en-US" sz="700" spc="-120" baseline="0" smtClean="0"/>
                        <a:t>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0" smtClean="0"/>
                        <a:t>Reserve</a:t>
                      </a:r>
                      <a:endParaRPr lang="ko-KR" altLang="en-US" sz="700" spc="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0" smtClean="0"/>
                        <a:t>논리명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예약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-120" smtClean="0"/>
                        <a:t>유형 정의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예약</a:t>
                      </a:r>
                      <a:r>
                        <a:rPr lang="en-US" altLang="ko-KR" sz="700" spc="-120" smtClean="0"/>
                        <a:t>_</a:t>
                      </a:r>
                      <a:r>
                        <a:rPr lang="ko-KR" altLang="en-US" sz="700" spc="-120" smtClean="0"/>
                        <a:t>예약 상세 정보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No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자료형태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길이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Null </a:t>
                      </a:r>
                      <a:r>
                        <a:rPr lang="ko-KR" altLang="en-US" sz="700" spc="0" smtClean="0"/>
                        <a:t>값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설명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1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고유번호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Userno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Not</a:t>
                      </a:r>
                      <a:r>
                        <a:rPr lang="en-US" altLang="ko-KR" sz="700" spc="-50" baseline="0" smtClean="0"/>
                        <a:t> 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Primary</a:t>
                      </a:r>
                      <a:r>
                        <a:rPr lang="en-US" altLang="ko-KR" sz="700" spc="-50" baseline="0" smtClean="0"/>
                        <a:t> Key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2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닉네임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Userid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smtClean="0"/>
                        <a:t>닉네임</a:t>
                      </a:r>
                      <a:r>
                        <a:rPr lang="en-US" altLang="ko-KR" sz="700" smtClean="0"/>
                        <a:t>(</a:t>
                      </a:r>
                      <a:r>
                        <a:rPr lang="ko-KR" altLang="en-US" sz="700" smtClean="0"/>
                        <a:t>자동 저장</a:t>
                      </a:r>
                      <a:r>
                        <a:rPr lang="en-US" altLang="ko-KR" sz="700" smtClean="0"/>
                        <a:t>)</a:t>
                      </a:r>
                      <a:endParaRPr lang="ko-KR" altLang="en-US" sz="70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3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숙소 이름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Nearname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20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숙소 이름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4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예약 기간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Reserveterm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예약 기간</a:t>
                      </a:r>
                      <a:r>
                        <a:rPr lang="en-US" altLang="ko-KR" sz="700" spc="-50" smtClean="0"/>
                        <a:t>(</a:t>
                      </a:r>
                      <a:r>
                        <a:rPr lang="ko-KR" altLang="en-US" sz="700" spc="-50" smtClean="0"/>
                        <a:t>일</a:t>
                      </a:r>
                      <a:r>
                        <a:rPr lang="en-US" altLang="ko-KR" sz="700" spc="-50" smtClean="0"/>
                        <a:t>)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5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예약 날짜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Reserveday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50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예약 날짜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6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예약 인원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Usenum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50" smtClean="0"/>
                        <a:t>예약 인원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7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pc="-150" smtClean="0"/>
                        <a:t>숙소 이미지</a:t>
                      </a:r>
                      <a:endParaRPr lang="ko-KR" altLang="en-US" sz="700" spc="-1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smtClean="0"/>
                        <a:t>Img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700" smtClean="0"/>
                        <a:t>Varchar2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smtClean="0"/>
                        <a:t>50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자동 저장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8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pc="-150" smtClean="0"/>
                        <a:t>숙소 고유번호</a:t>
                      </a:r>
                      <a:endParaRPr lang="ko-KR" altLang="en-US" sz="700" spc="-1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smtClean="0"/>
                        <a:t>Nearno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700" smtClean="0"/>
                        <a:t>Number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자동 저장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" name="그룹 4"/>
          <p:cNvGrpSpPr/>
          <p:nvPr/>
        </p:nvGrpSpPr>
        <p:grpSpPr>
          <a:xfrm>
            <a:off x="428596" y="1000114"/>
            <a:ext cx="3906476" cy="1674280"/>
            <a:chOff x="4587327" y="1737351"/>
            <a:chExt cx="3840680" cy="2441696"/>
          </a:xfrm>
        </p:grpSpPr>
        <p:grpSp>
          <p:nvGrpSpPr>
            <p:cNvPr id="5" name="그룹 92"/>
            <p:cNvGrpSpPr/>
            <p:nvPr/>
          </p:nvGrpSpPr>
          <p:grpSpPr>
            <a:xfrm>
              <a:off x="4587327" y="1737351"/>
              <a:ext cx="1793516" cy="2441696"/>
              <a:chOff x="4501402" y="1737351"/>
              <a:chExt cx="1793516" cy="244169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804536" y="1737351"/>
                <a:ext cx="1187248" cy="3815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b="1" smtClean="0">
                    <a:latin typeface="맑은 고딕" pitchFamily="50" charset="-127"/>
                    <a:ea typeface="맑은 고딕" pitchFamily="50" charset="-127"/>
                  </a:rPr>
                  <a:t>Reserve</a:t>
                </a:r>
                <a:endParaRPr lang="ko-KR" altLang="en-US" sz="11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01402" y="2249002"/>
                <a:ext cx="1793516" cy="1930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Reserveno number PK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Username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Nearname varchar2(20)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Reserveterm number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Reserveday varchar2(50)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Usenum number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Img varchar2(50)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Nearno number</a:t>
                </a:r>
              </a:p>
            </p:txBody>
          </p:sp>
        </p:grpSp>
        <p:grpSp>
          <p:nvGrpSpPr>
            <p:cNvPr id="6" name="그룹 93"/>
            <p:cNvGrpSpPr/>
            <p:nvPr/>
          </p:nvGrpSpPr>
          <p:grpSpPr>
            <a:xfrm>
              <a:off x="6561991" y="1737351"/>
              <a:ext cx="1866016" cy="1989120"/>
              <a:chOff x="6492980" y="1737351"/>
              <a:chExt cx="1866016" cy="198912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832364" y="1737351"/>
                <a:ext cx="1187248" cy="38152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b="1" smtClean="0">
                    <a:latin typeface="맑은 고딕" pitchFamily="50" charset="-127"/>
                    <a:ea typeface="맑은 고딕" pitchFamily="50" charset="-127"/>
                  </a:rPr>
                  <a:t>HelpList</a:t>
                </a:r>
                <a:endParaRPr lang="ko-KR" altLang="en-US" sz="11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492980" y="2245273"/>
                <a:ext cx="1866016" cy="14811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Helpno number PK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Username varchar2(40)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Email varchar2(40)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Helptitle varchar2(40)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Upload_date date</a:t>
                </a:r>
              </a:p>
              <a:p>
                <a:r>
                  <a:rPr lang="en-US" altLang="ko-KR" sz="1000" smtClean="0">
                    <a:latin typeface="맑은 고딕" pitchFamily="50" charset="-127"/>
                    <a:ea typeface="맑은 고딕" pitchFamily="50" charset="-127"/>
                  </a:rPr>
                  <a:t>helpcontent varchar2(500)</a:t>
                </a:r>
                <a:endParaRPr lang="ko-KR" altLang="en-US" sz="100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24" name="slide8_shape3"/>
          <p:cNvSpPr/>
          <p:nvPr/>
        </p:nvSpPr>
        <p:spPr>
          <a:xfrm>
            <a:off x="214282" y="381737"/>
            <a:ext cx="149055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90000"/>
              </a:lnSpc>
            </a:pPr>
            <a:r>
              <a:rPr lang="ko-KR" altLang="en-US" b="1" kern="1200" spc="-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테이블 구조</a:t>
            </a:r>
            <a:endParaRPr b="1" kern="1200" spc="-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57158" y="2857502"/>
          <a:ext cx="4186710" cy="2017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"/>
                <a:gridCol w="642942"/>
                <a:gridCol w="642942"/>
                <a:gridCol w="259717"/>
                <a:gridCol w="383225"/>
                <a:gridCol w="428628"/>
                <a:gridCol w="171019"/>
                <a:gridCol w="400485"/>
                <a:gridCol w="972000"/>
              </a:tblGrid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</a:t>
                      </a:r>
                      <a:r>
                        <a:rPr lang="en-US" altLang="ko-KR" sz="700" spc="-120" baseline="0" smtClean="0"/>
                        <a:t> </a:t>
                      </a:r>
                      <a:r>
                        <a:rPr lang="ko-KR" altLang="en-US" sz="700" spc="-120" baseline="0" smtClean="0"/>
                        <a:t>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0" smtClean="0"/>
                        <a:t>HelpList</a:t>
                      </a:r>
                      <a:endParaRPr lang="ko-KR" altLang="en-US" sz="700" spc="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0" smtClean="0"/>
                        <a:t>논리명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고객</a:t>
                      </a:r>
                      <a:r>
                        <a:rPr lang="ko-KR" altLang="en-US" sz="700" spc="-120" baseline="0" smtClean="0"/>
                        <a:t> 문의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Table </a:t>
                      </a:r>
                      <a:r>
                        <a:rPr lang="ko-KR" altLang="en-US" sz="700" spc="-120" smtClean="0"/>
                        <a:t>유형 정의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고객 센터</a:t>
                      </a:r>
                      <a:r>
                        <a:rPr lang="en-US" altLang="ko-KR" sz="700" spc="-120" smtClean="0"/>
                        <a:t>_</a:t>
                      </a:r>
                      <a:r>
                        <a:rPr lang="ko-KR" altLang="en-US" sz="700" spc="-120" smtClean="0"/>
                        <a:t>문의 내역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spc="-100"/>
                    </a:p>
                  </a:txBody>
                  <a:tcPr/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No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물리명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자료형태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길이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smtClean="0"/>
                        <a:t>Null </a:t>
                      </a:r>
                      <a:r>
                        <a:rPr lang="ko-KR" altLang="en-US" sz="700" spc="0" smtClean="0"/>
                        <a:t>값</a:t>
                      </a:r>
                      <a:endParaRPr lang="ko-KR" altLang="en-US" sz="700" spc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설명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1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-120" smtClean="0"/>
                        <a:t>고유번호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Helpno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Not</a:t>
                      </a:r>
                      <a:r>
                        <a:rPr lang="en-US" altLang="ko-KR" sz="700" spc="-50" baseline="0" smtClean="0"/>
                        <a:t> Null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Primary</a:t>
                      </a:r>
                      <a:r>
                        <a:rPr lang="en-US" altLang="ko-KR" sz="700" spc="-50" baseline="0" smtClean="0"/>
                        <a:t> Key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2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회원닉네임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Username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40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닉네임</a:t>
                      </a:r>
                      <a:r>
                        <a:rPr lang="en-US" altLang="ko-KR" sz="700" smtClean="0"/>
                        <a:t>(</a:t>
                      </a:r>
                      <a:r>
                        <a:rPr lang="ko-KR" altLang="en-US" sz="700" smtClean="0"/>
                        <a:t>자동저장</a:t>
                      </a:r>
                      <a:r>
                        <a:rPr lang="en-US" altLang="ko-KR" sz="700" smtClean="0"/>
                        <a:t>)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3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회원이메일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Email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40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이메일</a:t>
                      </a:r>
                      <a:r>
                        <a:rPr lang="en-US" altLang="ko-KR" sz="700" smtClean="0"/>
                        <a:t>(</a:t>
                      </a:r>
                      <a:r>
                        <a:rPr lang="ko-KR" altLang="en-US" sz="700" smtClean="0"/>
                        <a:t>자동저장</a:t>
                      </a:r>
                      <a:r>
                        <a:rPr lang="en-US" altLang="ko-KR" sz="700" smtClean="0"/>
                        <a:t>)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4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글 제목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Helptitle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40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글 제목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5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작성 날짜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Upload_date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Number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오늘 날짜</a:t>
                      </a:r>
                      <a:r>
                        <a:rPr lang="en-US" altLang="ko-KR" sz="700" smtClean="0"/>
                        <a:t>(</a:t>
                      </a:r>
                      <a:r>
                        <a:rPr lang="ko-KR" altLang="en-US" sz="700" smtClean="0"/>
                        <a:t>자동저장</a:t>
                      </a:r>
                      <a:r>
                        <a:rPr lang="en-US" altLang="ko-KR" sz="700" smtClean="0"/>
                        <a:t>)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20" smtClean="0"/>
                        <a:t>6</a:t>
                      </a:r>
                      <a:endParaRPr lang="ko-KR" altLang="en-US" sz="700" spc="-12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작성 내용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HelpContent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Varchar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50" smtClean="0"/>
                        <a:t>500</a:t>
                      </a:r>
                      <a:endParaRPr lang="ko-KR" altLang="en-US" sz="7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pc="-50" smtClean="0"/>
                        <a:t>Null</a:t>
                      </a:r>
                      <a:endParaRPr lang="ko-KR" altLang="en-US" sz="700" spc="-50" smtClean="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spc="-5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/>
                        <a:t>글 내용</a:t>
                      </a:r>
                      <a:endParaRPr lang="ko-KR" altLang="en-US" sz="700"/>
                    </a:p>
                  </a:txBody>
                  <a:tcPr marT="41148" marB="41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674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2375</Words>
  <Application>Microsoft Office PowerPoint</Application>
  <PresentationFormat>화면 슬라이드 쇼(16:9)</PresentationFormat>
  <Paragraphs>1050</Paragraphs>
  <Slides>43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Arial</vt:lpstr>
      <vt:lpstr>맑은 고딕</vt:lpstr>
      <vt:lpstr>나눔스퀘어_ac ExtraBold</vt:lpstr>
      <vt:lpstr>Segoe UI Historic</vt:lpstr>
      <vt:lpstr>나눔스퀘어_ac Bold</vt:lpstr>
      <vt:lpstr>나눔스퀘어_ac</vt:lpstr>
      <vt:lpstr>Tahoma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505</dc:creator>
  <cp:lastModifiedBy>intel</cp:lastModifiedBy>
  <cp:revision>116</cp:revision>
  <dcterms:created xsi:type="dcterms:W3CDTF">2020-08-20T06:24:55Z</dcterms:created>
  <dcterms:modified xsi:type="dcterms:W3CDTF">2020-10-12T09:39:32Z</dcterms:modified>
</cp:coreProperties>
</file>